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entation.xml" ContentType="application/vnd.openxmlformats-officedocument.presentationml.presentation.main+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theme/theme3.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handoutMasterIdLst>
    <p:handoutMasterId r:id="rId35"/>
  </p:handoutMasterIdLst>
  <p:sldIdLst>
    <p:sldId id="256" r:id="rId2"/>
    <p:sldId id="298" r:id="rId3"/>
    <p:sldId id="299" r:id="rId4"/>
    <p:sldId id="300" r:id="rId5"/>
    <p:sldId id="301" r:id="rId6"/>
    <p:sldId id="323" r:id="rId7"/>
    <p:sldId id="275" r:id="rId8"/>
    <p:sldId id="305" r:id="rId9"/>
    <p:sldId id="307" r:id="rId10"/>
    <p:sldId id="306" r:id="rId11"/>
    <p:sldId id="308" r:id="rId12"/>
    <p:sldId id="310" r:id="rId13"/>
    <p:sldId id="312" r:id="rId14"/>
    <p:sldId id="313" r:id="rId15"/>
    <p:sldId id="317" r:id="rId16"/>
    <p:sldId id="318" r:id="rId17"/>
    <p:sldId id="319" r:id="rId18"/>
    <p:sldId id="315" r:id="rId19"/>
    <p:sldId id="320" r:id="rId20"/>
    <p:sldId id="321" r:id="rId21"/>
    <p:sldId id="327" r:id="rId22"/>
    <p:sldId id="316" r:id="rId23"/>
    <p:sldId id="322" r:id="rId24"/>
    <p:sldId id="261" r:id="rId25"/>
    <p:sldId id="263" r:id="rId26"/>
    <p:sldId id="303" r:id="rId27"/>
    <p:sldId id="265" r:id="rId28"/>
    <p:sldId id="266" r:id="rId29"/>
    <p:sldId id="267" r:id="rId30"/>
    <p:sldId id="268" r:id="rId31"/>
    <p:sldId id="269" r:id="rId32"/>
    <p:sldId id="297" r:id="rId33"/>
  </p:sldIdLst>
  <p:sldSz cx="9144000" cy="6858000" type="screen4x3"/>
  <p:notesSz cx="6807200" cy="993933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62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4" d="100"/>
          <a:sy n="84" d="100"/>
        </p:scale>
        <p:origin x="706" y="7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786" cy="496967"/>
          </a:xfrm>
          <a:prstGeom prst="rect">
            <a:avLst/>
          </a:prstGeom>
        </p:spPr>
        <p:txBody>
          <a:bodyPr vert="horz" lIns="92446" tIns="46223" rIns="92446" bIns="46223" rtlCol="0"/>
          <a:lstStyle>
            <a:lvl1pPr algn="l">
              <a:defRPr sz="1200"/>
            </a:lvl1pPr>
          </a:lstStyle>
          <a:p>
            <a:endParaRPr lang="en-MY"/>
          </a:p>
        </p:txBody>
      </p:sp>
      <p:sp>
        <p:nvSpPr>
          <p:cNvPr id="3" name="Date Placeholder 2"/>
          <p:cNvSpPr>
            <a:spLocks noGrp="1"/>
          </p:cNvSpPr>
          <p:nvPr>
            <p:ph type="dt" sz="quarter" idx="1"/>
          </p:nvPr>
        </p:nvSpPr>
        <p:spPr>
          <a:xfrm>
            <a:off x="3855839" y="1"/>
            <a:ext cx="2949786" cy="496967"/>
          </a:xfrm>
          <a:prstGeom prst="rect">
            <a:avLst/>
          </a:prstGeom>
        </p:spPr>
        <p:txBody>
          <a:bodyPr vert="horz" lIns="92446" tIns="46223" rIns="92446" bIns="46223" rtlCol="0"/>
          <a:lstStyle>
            <a:lvl1pPr algn="r">
              <a:defRPr sz="1200"/>
            </a:lvl1pPr>
          </a:lstStyle>
          <a:p>
            <a:fld id="{29E64593-4E2F-4E84-A806-552707AF26EE}" type="datetimeFigureOut">
              <a:rPr lang="en-MY" smtClean="0"/>
              <a:t>6/6/2023</a:t>
            </a:fld>
            <a:endParaRPr lang="en-MY"/>
          </a:p>
        </p:txBody>
      </p:sp>
      <p:sp>
        <p:nvSpPr>
          <p:cNvPr id="4" name="Footer Placeholder 3"/>
          <p:cNvSpPr>
            <a:spLocks noGrp="1"/>
          </p:cNvSpPr>
          <p:nvPr>
            <p:ph type="ftr" sz="quarter" idx="2"/>
          </p:nvPr>
        </p:nvSpPr>
        <p:spPr>
          <a:xfrm>
            <a:off x="0" y="9440647"/>
            <a:ext cx="2949786" cy="496967"/>
          </a:xfrm>
          <a:prstGeom prst="rect">
            <a:avLst/>
          </a:prstGeom>
        </p:spPr>
        <p:txBody>
          <a:bodyPr vert="horz" lIns="92446" tIns="46223" rIns="92446" bIns="46223" rtlCol="0" anchor="b"/>
          <a:lstStyle>
            <a:lvl1pPr algn="l">
              <a:defRPr sz="1200"/>
            </a:lvl1pPr>
          </a:lstStyle>
          <a:p>
            <a:endParaRPr lang="en-MY"/>
          </a:p>
        </p:txBody>
      </p:sp>
      <p:sp>
        <p:nvSpPr>
          <p:cNvPr id="5" name="Slide Number Placeholder 4"/>
          <p:cNvSpPr>
            <a:spLocks noGrp="1"/>
          </p:cNvSpPr>
          <p:nvPr>
            <p:ph type="sldNum" sz="quarter" idx="3"/>
          </p:nvPr>
        </p:nvSpPr>
        <p:spPr>
          <a:xfrm>
            <a:off x="3855839" y="9440647"/>
            <a:ext cx="2949786" cy="496967"/>
          </a:xfrm>
          <a:prstGeom prst="rect">
            <a:avLst/>
          </a:prstGeom>
        </p:spPr>
        <p:txBody>
          <a:bodyPr vert="horz" lIns="92446" tIns="46223" rIns="92446" bIns="46223" rtlCol="0" anchor="b"/>
          <a:lstStyle>
            <a:lvl1pPr algn="r">
              <a:defRPr sz="1200"/>
            </a:lvl1pPr>
          </a:lstStyle>
          <a:p>
            <a:fld id="{B6AA04D8-726B-4836-8888-508AE78AE537}" type="slidenum">
              <a:rPr lang="en-MY" smtClean="0"/>
              <a:t>‹#›</a:t>
            </a:fld>
            <a:endParaRPr lang="en-MY"/>
          </a:p>
        </p:txBody>
      </p:sp>
    </p:spTree>
    <p:extLst>
      <p:ext uri="{BB962C8B-B14F-4D97-AF65-F5344CB8AC3E}">
        <p14:creationId xmlns:p14="http://schemas.microsoft.com/office/powerpoint/2010/main" val="38201204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950251" cy="49754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788" y="1"/>
            <a:ext cx="2950251" cy="497541"/>
          </a:xfrm>
          <a:prstGeom prst="rect">
            <a:avLst/>
          </a:prstGeom>
        </p:spPr>
        <p:txBody>
          <a:bodyPr vert="horz" lIns="91440" tIns="45720" rIns="91440" bIns="45720" rtlCol="0"/>
          <a:lstStyle>
            <a:lvl1pPr algn="r">
              <a:defRPr sz="1200"/>
            </a:lvl1pPr>
          </a:lstStyle>
          <a:p>
            <a:fld id="{41329A60-8C63-4767-8024-D9C5004C972C}" type="datetimeFigureOut">
              <a:rPr lang="en-US" smtClean="0"/>
              <a:t>6/6/2023</a:t>
            </a:fld>
            <a:endParaRPr lang="en-US"/>
          </a:p>
        </p:txBody>
      </p:sp>
      <p:sp>
        <p:nvSpPr>
          <p:cNvPr id="4" name="Slide Image Placeholder 3"/>
          <p:cNvSpPr>
            <a:spLocks noGrp="1" noRot="1" noChangeAspect="1"/>
          </p:cNvSpPr>
          <p:nvPr>
            <p:ph type="sldImg" idx="2"/>
          </p:nvPr>
        </p:nvSpPr>
        <p:spPr>
          <a:xfrm>
            <a:off x="1168400" y="1243013"/>
            <a:ext cx="4470400" cy="3352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1186" y="4782807"/>
            <a:ext cx="5444830" cy="391383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9441798"/>
            <a:ext cx="2950251" cy="49754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788" y="9441798"/>
            <a:ext cx="2950251" cy="497541"/>
          </a:xfrm>
          <a:prstGeom prst="rect">
            <a:avLst/>
          </a:prstGeom>
        </p:spPr>
        <p:txBody>
          <a:bodyPr vert="horz" lIns="91440" tIns="45720" rIns="91440" bIns="45720" rtlCol="0" anchor="b"/>
          <a:lstStyle>
            <a:lvl1pPr algn="r">
              <a:defRPr sz="1200"/>
            </a:lvl1pPr>
          </a:lstStyle>
          <a:p>
            <a:fld id="{7311F152-69DD-4250-821C-353CB4F302E6}" type="slidenum">
              <a:rPr lang="en-US" smtClean="0"/>
              <a:t>‹#›</a:t>
            </a:fld>
            <a:endParaRPr lang="en-US"/>
          </a:p>
        </p:txBody>
      </p:sp>
    </p:spTree>
    <p:extLst>
      <p:ext uri="{BB962C8B-B14F-4D97-AF65-F5344CB8AC3E}">
        <p14:creationId xmlns:p14="http://schemas.microsoft.com/office/powerpoint/2010/main" val="365537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2</a:t>
            </a:fld>
            <a:endParaRPr lang="en-US"/>
          </a:p>
        </p:txBody>
      </p:sp>
    </p:spTree>
    <p:extLst>
      <p:ext uri="{BB962C8B-B14F-4D97-AF65-F5344CB8AC3E}">
        <p14:creationId xmlns:p14="http://schemas.microsoft.com/office/powerpoint/2010/main" val="21672301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13</a:t>
            </a:fld>
            <a:endParaRPr lang="en-US"/>
          </a:p>
        </p:txBody>
      </p:sp>
    </p:spTree>
    <p:extLst>
      <p:ext uri="{BB962C8B-B14F-4D97-AF65-F5344CB8AC3E}">
        <p14:creationId xmlns:p14="http://schemas.microsoft.com/office/powerpoint/2010/main" val="513529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14</a:t>
            </a:fld>
            <a:endParaRPr lang="en-US"/>
          </a:p>
        </p:txBody>
      </p:sp>
    </p:spTree>
    <p:extLst>
      <p:ext uri="{BB962C8B-B14F-4D97-AF65-F5344CB8AC3E}">
        <p14:creationId xmlns:p14="http://schemas.microsoft.com/office/powerpoint/2010/main" val="1025499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15</a:t>
            </a:fld>
            <a:endParaRPr lang="en-US"/>
          </a:p>
        </p:txBody>
      </p:sp>
    </p:spTree>
    <p:extLst>
      <p:ext uri="{BB962C8B-B14F-4D97-AF65-F5344CB8AC3E}">
        <p14:creationId xmlns:p14="http://schemas.microsoft.com/office/powerpoint/2010/main" val="3514032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16</a:t>
            </a:fld>
            <a:endParaRPr lang="en-US"/>
          </a:p>
        </p:txBody>
      </p:sp>
    </p:spTree>
    <p:extLst>
      <p:ext uri="{BB962C8B-B14F-4D97-AF65-F5344CB8AC3E}">
        <p14:creationId xmlns:p14="http://schemas.microsoft.com/office/powerpoint/2010/main" val="1820114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17</a:t>
            </a:fld>
            <a:endParaRPr lang="en-US"/>
          </a:p>
        </p:txBody>
      </p:sp>
    </p:spTree>
    <p:extLst>
      <p:ext uri="{BB962C8B-B14F-4D97-AF65-F5344CB8AC3E}">
        <p14:creationId xmlns:p14="http://schemas.microsoft.com/office/powerpoint/2010/main" val="1249688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11F152-69DD-4250-821C-353CB4F302E6}" type="slidenum">
              <a:rPr lang="en-US" smtClean="0"/>
              <a:t>18</a:t>
            </a:fld>
            <a:endParaRPr lang="en-US"/>
          </a:p>
        </p:txBody>
      </p:sp>
    </p:spTree>
    <p:extLst>
      <p:ext uri="{BB962C8B-B14F-4D97-AF65-F5344CB8AC3E}">
        <p14:creationId xmlns:p14="http://schemas.microsoft.com/office/powerpoint/2010/main" val="1651655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19</a:t>
            </a:fld>
            <a:endParaRPr lang="en-US"/>
          </a:p>
        </p:txBody>
      </p:sp>
    </p:spTree>
    <p:extLst>
      <p:ext uri="{BB962C8B-B14F-4D97-AF65-F5344CB8AC3E}">
        <p14:creationId xmlns:p14="http://schemas.microsoft.com/office/powerpoint/2010/main" val="4211594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20</a:t>
            </a:fld>
            <a:endParaRPr lang="en-US"/>
          </a:p>
        </p:txBody>
      </p:sp>
    </p:spTree>
    <p:extLst>
      <p:ext uri="{BB962C8B-B14F-4D97-AF65-F5344CB8AC3E}">
        <p14:creationId xmlns:p14="http://schemas.microsoft.com/office/powerpoint/2010/main" val="3293173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21</a:t>
            </a:fld>
            <a:endParaRPr lang="en-US"/>
          </a:p>
        </p:txBody>
      </p:sp>
    </p:spTree>
    <p:extLst>
      <p:ext uri="{BB962C8B-B14F-4D97-AF65-F5344CB8AC3E}">
        <p14:creationId xmlns:p14="http://schemas.microsoft.com/office/powerpoint/2010/main" val="2929680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22</a:t>
            </a:fld>
            <a:endParaRPr lang="en-US"/>
          </a:p>
        </p:txBody>
      </p:sp>
    </p:spTree>
    <p:extLst>
      <p:ext uri="{BB962C8B-B14F-4D97-AF65-F5344CB8AC3E}">
        <p14:creationId xmlns:p14="http://schemas.microsoft.com/office/powerpoint/2010/main" val="4207119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2A55E4-C420-4194-A26D-8F8554863BA4}" type="slidenum">
              <a:rPr lang="en-MY" smtClean="0"/>
              <a:t>3</a:t>
            </a:fld>
            <a:endParaRPr lang="en-MY"/>
          </a:p>
        </p:txBody>
      </p:sp>
    </p:spTree>
    <p:extLst>
      <p:ext uri="{BB962C8B-B14F-4D97-AF65-F5344CB8AC3E}">
        <p14:creationId xmlns:p14="http://schemas.microsoft.com/office/powerpoint/2010/main" val="409525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23</a:t>
            </a:fld>
            <a:endParaRPr lang="en-US"/>
          </a:p>
        </p:txBody>
      </p:sp>
    </p:spTree>
    <p:extLst>
      <p:ext uri="{BB962C8B-B14F-4D97-AF65-F5344CB8AC3E}">
        <p14:creationId xmlns:p14="http://schemas.microsoft.com/office/powerpoint/2010/main" val="1812424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11F152-69DD-4250-821C-353CB4F302E6}" type="slidenum">
              <a:rPr lang="en-US" smtClean="0"/>
              <a:t>24</a:t>
            </a:fld>
            <a:endParaRPr lang="en-US"/>
          </a:p>
        </p:txBody>
      </p:sp>
    </p:spTree>
    <p:extLst>
      <p:ext uri="{BB962C8B-B14F-4D97-AF65-F5344CB8AC3E}">
        <p14:creationId xmlns:p14="http://schemas.microsoft.com/office/powerpoint/2010/main" val="2948397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11F152-69DD-4250-821C-353CB4F302E6}" type="slidenum">
              <a:rPr lang="en-US" smtClean="0"/>
              <a:t>25</a:t>
            </a:fld>
            <a:endParaRPr lang="en-US"/>
          </a:p>
        </p:txBody>
      </p:sp>
    </p:spTree>
    <p:extLst>
      <p:ext uri="{BB962C8B-B14F-4D97-AF65-F5344CB8AC3E}">
        <p14:creationId xmlns:p14="http://schemas.microsoft.com/office/powerpoint/2010/main" val="3041924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11F152-69DD-4250-821C-353CB4F302E6}" type="slidenum">
              <a:rPr lang="en-US" smtClean="0"/>
              <a:t>26</a:t>
            </a:fld>
            <a:endParaRPr lang="en-US"/>
          </a:p>
        </p:txBody>
      </p:sp>
    </p:spTree>
    <p:extLst>
      <p:ext uri="{BB962C8B-B14F-4D97-AF65-F5344CB8AC3E}">
        <p14:creationId xmlns:p14="http://schemas.microsoft.com/office/powerpoint/2010/main" val="1981936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27</a:t>
            </a:fld>
            <a:endParaRPr lang="en-US"/>
          </a:p>
        </p:txBody>
      </p:sp>
    </p:spTree>
    <p:extLst>
      <p:ext uri="{BB962C8B-B14F-4D97-AF65-F5344CB8AC3E}">
        <p14:creationId xmlns:p14="http://schemas.microsoft.com/office/powerpoint/2010/main" val="2236260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28</a:t>
            </a:fld>
            <a:endParaRPr lang="en-US"/>
          </a:p>
        </p:txBody>
      </p:sp>
    </p:spTree>
    <p:extLst>
      <p:ext uri="{BB962C8B-B14F-4D97-AF65-F5344CB8AC3E}">
        <p14:creationId xmlns:p14="http://schemas.microsoft.com/office/powerpoint/2010/main" val="1208650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29</a:t>
            </a:fld>
            <a:endParaRPr lang="en-US"/>
          </a:p>
        </p:txBody>
      </p:sp>
    </p:spTree>
    <p:extLst>
      <p:ext uri="{BB962C8B-B14F-4D97-AF65-F5344CB8AC3E}">
        <p14:creationId xmlns:p14="http://schemas.microsoft.com/office/powerpoint/2010/main" val="21291400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30</a:t>
            </a:fld>
            <a:endParaRPr lang="en-US"/>
          </a:p>
        </p:txBody>
      </p:sp>
    </p:spTree>
    <p:extLst>
      <p:ext uri="{BB962C8B-B14F-4D97-AF65-F5344CB8AC3E}">
        <p14:creationId xmlns:p14="http://schemas.microsoft.com/office/powerpoint/2010/main" val="4013435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31</a:t>
            </a:fld>
            <a:endParaRPr lang="en-US"/>
          </a:p>
        </p:txBody>
      </p:sp>
    </p:spTree>
    <p:extLst>
      <p:ext uri="{BB962C8B-B14F-4D97-AF65-F5344CB8AC3E}">
        <p14:creationId xmlns:p14="http://schemas.microsoft.com/office/powerpoint/2010/main" val="1861626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32</a:t>
            </a:fld>
            <a:endParaRPr lang="en-US"/>
          </a:p>
        </p:txBody>
      </p:sp>
    </p:spTree>
    <p:extLst>
      <p:ext uri="{BB962C8B-B14F-4D97-AF65-F5344CB8AC3E}">
        <p14:creationId xmlns:p14="http://schemas.microsoft.com/office/powerpoint/2010/main" val="256734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4</a:t>
            </a:fld>
            <a:endParaRPr lang="en-US"/>
          </a:p>
        </p:txBody>
      </p:sp>
    </p:spTree>
    <p:extLst>
      <p:ext uri="{BB962C8B-B14F-4D97-AF65-F5344CB8AC3E}">
        <p14:creationId xmlns:p14="http://schemas.microsoft.com/office/powerpoint/2010/main" val="363481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5</a:t>
            </a:fld>
            <a:endParaRPr lang="en-US"/>
          </a:p>
        </p:txBody>
      </p:sp>
    </p:spTree>
    <p:extLst>
      <p:ext uri="{BB962C8B-B14F-4D97-AF65-F5344CB8AC3E}">
        <p14:creationId xmlns:p14="http://schemas.microsoft.com/office/powerpoint/2010/main" val="383388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7</a:t>
            </a:fld>
            <a:endParaRPr lang="en-US"/>
          </a:p>
        </p:txBody>
      </p:sp>
    </p:spTree>
    <p:extLst>
      <p:ext uri="{BB962C8B-B14F-4D97-AF65-F5344CB8AC3E}">
        <p14:creationId xmlns:p14="http://schemas.microsoft.com/office/powerpoint/2010/main" val="3976194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8</a:t>
            </a:fld>
            <a:endParaRPr lang="en-US"/>
          </a:p>
        </p:txBody>
      </p:sp>
    </p:spTree>
    <p:extLst>
      <p:ext uri="{BB962C8B-B14F-4D97-AF65-F5344CB8AC3E}">
        <p14:creationId xmlns:p14="http://schemas.microsoft.com/office/powerpoint/2010/main" val="1768646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9</a:t>
            </a:fld>
            <a:endParaRPr lang="en-US"/>
          </a:p>
        </p:txBody>
      </p:sp>
    </p:spTree>
    <p:extLst>
      <p:ext uri="{BB962C8B-B14F-4D97-AF65-F5344CB8AC3E}">
        <p14:creationId xmlns:p14="http://schemas.microsoft.com/office/powerpoint/2010/main" val="299437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10</a:t>
            </a:fld>
            <a:endParaRPr lang="en-US"/>
          </a:p>
        </p:txBody>
      </p:sp>
    </p:spTree>
    <p:extLst>
      <p:ext uri="{BB962C8B-B14F-4D97-AF65-F5344CB8AC3E}">
        <p14:creationId xmlns:p14="http://schemas.microsoft.com/office/powerpoint/2010/main" val="833010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11F152-69DD-4250-821C-353CB4F302E6}" type="slidenum">
              <a:rPr lang="en-US" smtClean="0"/>
              <a:t>11</a:t>
            </a:fld>
            <a:endParaRPr lang="en-US"/>
          </a:p>
        </p:txBody>
      </p:sp>
    </p:spTree>
    <p:extLst>
      <p:ext uri="{BB962C8B-B14F-4D97-AF65-F5344CB8AC3E}">
        <p14:creationId xmlns:p14="http://schemas.microsoft.com/office/powerpoint/2010/main" val="420692152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4" name="Picture 3" descr="Logo, company name&#10;&#10;Description automatically generated">
            <a:extLst>
              <a:ext uri="{FF2B5EF4-FFF2-40B4-BE49-F238E27FC236}">
                <a16:creationId xmlns:a16="http://schemas.microsoft.com/office/drawing/2014/main" id="{42884E60-9935-4C94-C83F-8A17E29F9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9898" y="50215"/>
            <a:ext cx="1104100" cy="1363524"/>
          </a:xfrm>
          <a:prstGeom prst="rect">
            <a:avLst/>
          </a:prstGeom>
        </p:spPr>
      </p:pic>
    </p:spTree>
    <p:extLst>
      <p:ext uri="{BB962C8B-B14F-4D97-AF65-F5344CB8AC3E}">
        <p14:creationId xmlns:p14="http://schemas.microsoft.com/office/powerpoint/2010/main" val="3476517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D143FC5C-89B3-91B4-DDDF-8061B1B3970A}"/>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58441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F2655302-5D4A-37B8-AB30-349CD13927BB}"/>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475079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AC308BD9-AC63-2D50-3B12-FBC0E86013EF}"/>
              </a:ext>
            </a:extLst>
          </p:cNvPr>
          <p:cNvPicPr>
            <a:picLocks noChangeAspect="1"/>
          </p:cNvPicPr>
          <p:nvPr/>
        </p:nvPicPr>
        <p:blipFill>
          <a:blip r:embed="rId2"/>
          <a:stretch>
            <a:fillRect/>
          </a:stretch>
        </p:blipFill>
        <p:spPr>
          <a:xfrm>
            <a:off x="8247810" y="-4762"/>
            <a:ext cx="896190" cy="1109568"/>
          </a:xfrm>
          <a:prstGeom prst="rect">
            <a:avLst/>
          </a:prstGeom>
        </p:spPr>
      </p:pic>
    </p:spTree>
    <p:extLst>
      <p:ext uri="{BB962C8B-B14F-4D97-AF65-F5344CB8AC3E}">
        <p14:creationId xmlns:p14="http://schemas.microsoft.com/office/powerpoint/2010/main" val="3323537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8" name="Picture 7">
            <a:extLst>
              <a:ext uri="{FF2B5EF4-FFF2-40B4-BE49-F238E27FC236}">
                <a16:creationId xmlns:a16="http://schemas.microsoft.com/office/drawing/2014/main" id="{3F565178-4E2E-92E2-03AB-296C33492130}"/>
              </a:ext>
            </a:extLst>
          </p:cNvPr>
          <p:cNvPicPr>
            <a:picLocks noChangeAspect="1"/>
          </p:cNvPicPr>
          <p:nvPr/>
        </p:nvPicPr>
        <p:blipFill>
          <a:blip r:embed="rId2"/>
          <a:stretch>
            <a:fillRect/>
          </a:stretch>
        </p:blipFill>
        <p:spPr>
          <a:xfrm>
            <a:off x="8247810" y="12700"/>
            <a:ext cx="896190" cy="1103472"/>
          </a:xfrm>
          <a:prstGeom prst="rect">
            <a:avLst/>
          </a:prstGeom>
        </p:spPr>
      </p:pic>
    </p:spTree>
    <p:extLst>
      <p:ext uri="{BB962C8B-B14F-4D97-AF65-F5344CB8AC3E}">
        <p14:creationId xmlns:p14="http://schemas.microsoft.com/office/powerpoint/2010/main" val="2648711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9" name="Picture 8">
            <a:extLst>
              <a:ext uri="{FF2B5EF4-FFF2-40B4-BE49-F238E27FC236}">
                <a16:creationId xmlns:a16="http://schemas.microsoft.com/office/drawing/2014/main" id="{7966537B-1220-BFD8-2AEA-74EE8804032D}"/>
              </a:ext>
            </a:extLst>
          </p:cNvPr>
          <p:cNvPicPr>
            <a:picLocks noChangeAspect="1"/>
          </p:cNvPicPr>
          <p:nvPr/>
        </p:nvPicPr>
        <p:blipFill>
          <a:blip r:embed="rId2"/>
          <a:stretch>
            <a:fillRect/>
          </a:stretch>
        </p:blipFill>
        <p:spPr>
          <a:xfrm>
            <a:off x="8238706" y="0"/>
            <a:ext cx="896190" cy="1109568"/>
          </a:xfrm>
          <a:prstGeom prst="rect">
            <a:avLst/>
          </a:prstGeom>
        </p:spPr>
      </p:pic>
    </p:spTree>
    <p:extLst>
      <p:ext uri="{BB962C8B-B14F-4D97-AF65-F5344CB8AC3E}">
        <p14:creationId xmlns:p14="http://schemas.microsoft.com/office/powerpoint/2010/main" val="6015537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10" name="Picture 9">
            <a:extLst>
              <a:ext uri="{FF2B5EF4-FFF2-40B4-BE49-F238E27FC236}">
                <a16:creationId xmlns:a16="http://schemas.microsoft.com/office/drawing/2014/main" id="{9D52FF7B-3D38-87EF-79B8-141215463ECC}"/>
              </a:ext>
            </a:extLst>
          </p:cNvPr>
          <p:cNvPicPr>
            <a:picLocks noChangeAspect="1"/>
          </p:cNvPicPr>
          <p:nvPr/>
        </p:nvPicPr>
        <p:blipFill>
          <a:blip r:embed="rId2"/>
          <a:stretch>
            <a:fillRect/>
          </a:stretch>
        </p:blipFill>
        <p:spPr>
          <a:xfrm>
            <a:off x="8238706" y="-27860"/>
            <a:ext cx="896190" cy="1103472"/>
          </a:xfrm>
          <a:prstGeom prst="rect">
            <a:avLst/>
          </a:prstGeom>
        </p:spPr>
      </p:pic>
    </p:spTree>
    <p:extLst>
      <p:ext uri="{BB962C8B-B14F-4D97-AF65-F5344CB8AC3E}">
        <p14:creationId xmlns:p14="http://schemas.microsoft.com/office/powerpoint/2010/main" val="30441320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28F42-C4BB-5CCC-D37C-2FD6EBCA05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1398783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72B7E-8446-C266-C188-6F26B42EE6FB}"/>
              </a:ext>
            </a:extLst>
          </p:cNvPr>
          <p:cNvPicPr>
            <a:picLocks noChangeAspect="1"/>
          </p:cNvPicPr>
          <p:nvPr/>
        </p:nvPicPr>
        <p:blipFill>
          <a:blip r:embed="rId2"/>
          <a:stretch>
            <a:fillRect/>
          </a:stretch>
        </p:blipFill>
        <p:spPr>
          <a:xfrm>
            <a:off x="8238285" y="0"/>
            <a:ext cx="896190" cy="1109568"/>
          </a:xfrm>
          <a:prstGeom prst="rect">
            <a:avLst/>
          </a:prstGeom>
        </p:spPr>
      </p:pic>
    </p:spTree>
    <p:extLst>
      <p:ext uri="{BB962C8B-B14F-4D97-AF65-F5344CB8AC3E}">
        <p14:creationId xmlns:p14="http://schemas.microsoft.com/office/powerpoint/2010/main" val="943231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0AB1-350E-8302-6236-A81641023524}"/>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10182680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5A9F8-B4CB-884F-BB69-658179636F74}"/>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841859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3">
            <a:extLst>
              <a:ext uri="{FF2B5EF4-FFF2-40B4-BE49-F238E27FC236}">
                <a16:creationId xmlns:a16="http://schemas.microsoft.com/office/drawing/2014/main" id="{AE047D7A-CB0C-0E87-02A2-46AE102DCCE8}"/>
              </a:ext>
            </a:extLst>
          </p:cNvPr>
          <p:cNvPicPr>
            <a:picLocks noChangeAspect="1"/>
          </p:cNvPicPr>
          <p:nvPr/>
        </p:nvPicPr>
        <p:blipFill>
          <a:blip r:embed="rId4"/>
          <a:stretch>
            <a:fillRect/>
          </a:stretch>
        </p:blipFill>
        <p:spPr>
          <a:xfrm>
            <a:off x="8041078" y="75543"/>
            <a:ext cx="1102920" cy="1362076"/>
          </a:xfrm>
          <a:prstGeom prst="rect">
            <a:avLst/>
          </a:prstGeom>
        </p:spPr>
      </p:pic>
    </p:spTree>
    <p:extLst>
      <p:ext uri="{BB962C8B-B14F-4D97-AF65-F5344CB8AC3E}">
        <p14:creationId xmlns:p14="http://schemas.microsoft.com/office/powerpoint/2010/main" val="22130051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7DFCAE6E-66E6-0CBA-0535-F1CCF409B977}"/>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18099791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DC069447-BE09-A312-A5E4-D814D1507ECD}"/>
              </a:ext>
            </a:extLst>
          </p:cNvPr>
          <p:cNvPicPr>
            <a:picLocks noChangeAspect="1"/>
          </p:cNvPicPr>
          <p:nvPr/>
        </p:nvPicPr>
        <p:blipFill>
          <a:blip r:embed="rId2"/>
          <a:stretch>
            <a:fillRect/>
          </a:stretch>
        </p:blipFill>
        <p:spPr>
          <a:xfrm>
            <a:off x="9105" y="0"/>
            <a:ext cx="896190" cy="1103472"/>
          </a:xfrm>
          <a:prstGeom prst="rect">
            <a:avLst/>
          </a:prstGeom>
        </p:spPr>
      </p:pic>
    </p:spTree>
    <p:extLst>
      <p:ext uri="{BB962C8B-B14F-4D97-AF65-F5344CB8AC3E}">
        <p14:creationId xmlns:p14="http://schemas.microsoft.com/office/powerpoint/2010/main" val="3949331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08A88DC6-2D85-73C6-311B-D8A082496EC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069196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BD6C3883-F038-23D4-CBA3-04C862509E61}"/>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7596634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9DD39C9D-F543-7E39-E1A1-67A1187E7C6D}"/>
              </a:ext>
            </a:extLst>
          </p:cNvPr>
          <p:cNvPicPr>
            <a:picLocks noChangeAspect="1"/>
          </p:cNvPicPr>
          <p:nvPr/>
        </p:nvPicPr>
        <p:blipFill>
          <a:blip r:embed="rId2"/>
          <a:stretch>
            <a:fillRect/>
          </a:stretch>
        </p:blipFill>
        <p:spPr>
          <a:xfrm>
            <a:off x="8247810" y="-16058"/>
            <a:ext cx="896190" cy="1109568"/>
          </a:xfrm>
          <a:prstGeom prst="rect">
            <a:avLst/>
          </a:prstGeom>
        </p:spPr>
      </p:pic>
    </p:spTree>
    <p:extLst>
      <p:ext uri="{BB962C8B-B14F-4D97-AF65-F5344CB8AC3E}">
        <p14:creationId xmlns:p14="http://schemas.microsoft.com/office/powerpoint/2010/main" val="1170807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4" name="Picture 3">
            <a:extLst>
              <a:ext uri="{FF2B5EF4-FFF2-40B4-BE49-F238E27FC236}">
                <a16:creationId xmlns:a16="http://schemas.microsoft.com/office/drawing/2014/main" id="{AD7DB65F-FE40-D9F7-738B-AE427EA54DDB}"/>
              </a:ext>
            </a:extLst>
          </p:cNvPr>
          <p:cNvPicPr>
            <a:picLocks noChangeAspect="1"/>
          </p:cNvPicPr>
          <p:nvPr/>
        </p:nvPicPr>
        <p:blipFill>
          <a:blip r:embed="rId2"/>
          <a:stretch>
            <a:fillRect/>
          </a:stretch>
        </p:blipFill>
        <p:spPr>
          <a:xfrm>
            <a:off x="8288383" y="-24446"/>
            <a:ext cx="855617" cy="1191981"/>
          </a:xfrm>
          <a:prstGeom prst="rect">
            <a:avLst/>
          </a:prstGeom>
        </p:spPr>
      </p:pic>
    </p:spTree>
    <p:extLst>
      <p:ext uri="{BB962C8B-B14F-4D97-AF65-F5344CB8AC3E}">
        <p14:creationId xmlns:p14="http://schemas.microsoft.com/office/powerpoint/2010/main" val="31305568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EB1D02F6-DCF7-DAE9-85B9-9944F944B1E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16410099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A9A4D3AD-E4A5-21C8-8BDB-5FBA46C3F115}"/>
              </a:ext>
            </a:extLst>
          </p:cNvPr>
          <p:cNvPicPr>
            <a:picLocks noChangeAspect="1"/>
          </p:cNvPicPr>
          <p:nvPr/>
        </p:nvPicPr>
        <p:blipFill>
          <a:blip r:embed="rId2"/>
          <a:stretch>
            <a:fillRect/>
          </a:stretch>
        </p:blipFill>
        <p:spPr>
          <a:xfrm>
            <a:off x="8317774" y="1"/>
            <a:ext cx="826226" cy="1151034"/>
          </a:xfrm>
          <a:prstGeom prst="rect">
            <a:avLst/>
          </a:prstGeom>
        </p:spPr>
      </p:pic>
    </p:spTree>
    <p:extLst>
      <p:ext uri="{BB962C8B-B14F-4D97-AF65-F5344CB8AC3E}">
        <p14:creationId xmlns:p14="http://schemas.microsoft.com/office/powerpoint/2010/main" val="31981923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EA7678C3-56FB-0508-5AED-AC1CEF948DFB}"/>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11410384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DDAC1D59-3DB1-49A4-7834-D463A1612B96}"/>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3942205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5" name="Picture 4">
            <a:extLst>
              <a:ext uri="{FF2B5EF4-FFF2-40B4-BE49-F238E27FC236}">
                <a16:creationId xmlns:a16="http://schemas.microsoft.com/office/drawing/2014/main" id="{DDE1FD8D-A7D1-E632-498D-A2DEBD80C6EF}"/>
              </a:ext>
            </a:extLst>
          </p:cNvPr>
          <p:cNvPicPr>
            <a:picLocks noChangeAspect="1"/>
          </p:cNvPicPr>
          <p:nvPr/>
        </p:nvPicPr>
        <p:blipFill>
          <a:blip r:embed="rId4"/>
          <a:stretch>
            <a:fillRect/>
          </a:stretch>
        </p:blipFill>
        <p:spPr>
          <a:xfrm>
            <a:off x="8005476" y="-84512"/>
            <a:ext cx="1115665" cy="1377815"/>
          </a:xfrm>
          <a:prstGeom prst="rect">
            <a:avLst/>
          </a:prstGeom>
        </p:spPr>
      </p:pic>
    </p:spTree>
    <p:extLst>
      <p:ext uri="{BB962C8B-B14F-4D97-AF65-F5344CB8AC3E}">
        <p14:creationId xmlns:p14="http://schemas.microsoft.com/office/powerpoint/2010/main" val="1131678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6" name="Picture 5">
            <a:extLst>
              <a:ext uri="{FF2B5EF4-FFF2-40B4-BE49-F238E27FC236}">
                <a16:creationId xmlns:a16="http://schemas.microsoft.com/office/drawing/2014/main" id="{3F083A5E-8B19-310B-8AE5-29459F822C26}"/>
              </a:ext>
            </a:extLst>
          </p:cNvPr>
          <p:cNvPicPr>
            <a:picLocks noChangeAspect="1"/>
          </p:cNvPicPr>
          <p:nvPr/>
        </p:nvPicPr>
        <p:blipFill>
          <a:blip r:embed="rId2"/>
          <a:stretch>
            <a:fillRect/>
          </a:stretch>
        </p:blipFill>
        <p:spPr>
          <a:xfrm>
            <a:off x="0" y="80216"/>
            <a:ext cx="896190" cy="1109568"/>
          </a:xfrm>
          <a:prstGeom prst="rect">
            <a:avLst/>
          </a:prstGeom>
        </p:spPr>
      </p:pic>
    </p:spTree>
    <p:extLst>
      <p:ext uri="{BB962C8B-B14F-4D97-AF65-F5344CB8AC3E}">
        <p14:creationId xmlns:p14="http://schemas.microsoft.com/office/powerpoint/2010/main" val="18255640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5" name="Picture 4">
            <a:extLst>
              <a:ext uri="{FF2B5EF4-FFF2-40B4-BE49-F238E27FC236}">
                <a16:creationId xmlns:a16="http://schemas.microsoft.com/office/drawing/2014/main" id="{6E73B8D9-BACD-B1A6-EFCF-E4175989D30F}"/>
              </a:ext>
            </a:extLst>
          </p:cNvPr>
          <p:cNvPicPr>
            <a:picLocks noChangeAspect="1"/>
          </p:cNvPicPr>
          <p:nvPr/>
        </p:nvPicPr>
        <p:blipFill>
          <a:blip r:embed="rId2"/>
          <a:stretch>
            <a:fillRect/>
          </a:stretch>
        </p:blipFill>
        <p:spPr>
          <a:xfrm>
            <a:off x="56226" y="1"/>
            <a:ext cx="864706" cy="1204642"/>
          </a:xfrm>
          <a:prstGeom prst="rect">
            <a:avLst/>
          </a:prstGeom>
        </p:spPr>
      </p:pic>
    </p:spTree>
    <p:extLst>
      <p:ext uri="{BB962C8B-B14F-4D97-AF65-F5344CB8AC3E}">
        <p14:creationId xmlns:p14="http://schemas.microsoft.com/office/powerpoint/2010/main" val="274403212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a:extLst>
              <a:ext uri="{FF2B5EF4-FFF2-40B4-BE49-F238E27FC236}">
                <a16:creationId xmlns:a16="http://schemas.microsoft.com/office/drawing/2014/main" id="{FC061A15-FF3E-D475-68D5-CEA211DFFE32}"/>
              </a:ext>
            </a:extLst>
          </p:cNvPr>
          <p:cNvPicPr>
            <a:picLocks noChangeAspect="1"/>
          </p:cNvPicPr>
          <p:nvPr/>
        </p:nvPicPr>
        <p:blipFill>
          <a:blip r:embed="rId2"/>
          <a:stretch>
            <a:fillRect/>
          </a:stretch>
        </p:blipFill>
        <p:spPr>
          <a:xfrm>
            <a:off x="8247810" y="6172"/>
            <a:ext cx="896190" cy="1109568"/>
          </a:xfrm>
          <a:prstGeom prst="rect">
            <a:avLst/>
          </a:prstGeom>
        </p:spPr>
      </p:pic>
    </p:spTree>
    <p:extLst>
      <p:ext uri="{BB962C8B-B14F-4D97-AF65-F5344CB8AC3E}">
        <p14:creationId xmlns:p14="http://schemas.microsoft.com/office/powerpoint/2010/main" val="37357351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a:extLst>
              <a:ext uri="{FF2B5EF4-FFF2-40B4-BE49-F238E27FC236}">
                <a16:creationId xmlns:a16="http://schemas.microsoft.com/office/drawing/2014/main" id="{DBE1E25A-8699-3AD3-4EBB-7E4469BBD56C}"/>
              </a:ext>
            </a:extLst>
          </p:cNvPr>
          <p:cNvPicPr>
            <a:picLocks noChangeAspect="1"/>
          </p:cNvPicPr>
          <p:nvPr/>
        </p:nvPicPr>
        <p:blipFill>
          <a:blip r:embed="rId2"/>
          <a:stretch>
            <a:fillRect/>
          </a:stretch>
        </p:blipFill>
        <p:spPr>
          <a:xfrm>
            <a:off x="8247810" y="15316"/>
            <a:ext cx="896190" cy="1103472"/>
          </a:xfrm>
          <a:prstGeom prst="rect">
            <a:avLst/>
          </a:prstGeom>
        </p:spPr>
      </p:pic>
    </p:spTree>
    <p:extLst>
      <p:ext uri="{BB962C8B-B14F-4D97-AF65-F5344CB8AC3E}">
        <p14:creationId xmlns:p14="http://schemas.microsoft.com/office/powerpoint/2010/main" val="1914376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B28B768-EAD6-3CC0-C557-D8E57DA6B6D4}"/>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28351502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9FD0792-A42D-30B8-6682-4417A44B7605}"/>
              </a:ext>
            </a:extLst>
          </p:cNvPr>
          <p:cNvPicPr>
            <a:picLocks noChangeAspect="1"/>
          </p:cNvPicPr>
          <p:nvPr/>
        </p:nvPicPr>
        <p:blipFill>
          <a:blip r:embed="rId2"/>
          <a:stretch>
            <a:fillRect/>
          </a:stretch>
        </p:blipFill>
        <p:spPr>
          <a:xfrm>
            <a:off x="0" y="1"/>
            <a:ext cx="891540" cy="1242026"/>
          </a:xfrm>
          <a:prstGeom prst="rect">
            <a:avLst/>
          </a:prstGeom>
        </p:spPr>
      </p:pic>
    </p:spTree>
    <p:extLst>
      <p:ext uri="{BB962C8B-B14F-4D97-AF65-F5344CB8AC3E}">
        <p14:creationId xmlns:p14="http://schemas.microsoft.com/office/powerpoint/2010/main" val="7039719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CE63A347-BE8E-B62F-9E30-DC6F03276FD3}"/>
              </a:ext>
            </a:extLst>
          </p:cNvPr>
          <p:cNvPicPr>
            <a:picLocks noChangeAspect="1"/>
          </p:cNvPicPr>
          <p:nvPr/>
        </p:nvPicPr>
        <p:blipFill>
          <a:blip r:embed="rId2"/>
          <a:stretch>
            <a:fillRect/>
          </a:stretch>
        </p:blipFill>
        <p:spPr>
          <a:xfrm>
            <a:off x="8247810" y="25400"/>
            <a:ext cx="896190" cy="1109568"/>
          </a:xfrm>
          <a:prstGeom prst="rect">
            <a:avLst/>
          </a:prstGeom>
        </p:spPr>
      </p:pic>
    </p:spTree>
    <p:extLst>
      <p:ext uri="{BB962C8B-B14F-4D97-AF65-F5344CB8AC3E}">
        <p14:creationId xmlns:p14="http://schemas.microsoft.com/office/powerpoint/2010/main" val="7676786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B93CF1D4-4F14-1861-0384-12994591C342}"/>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35527186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504936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46019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8" name="Picture 7">
            <a:extLst>
              <a:ext uri="{FF2B5EF4-FFF2-40B4-BE49-F238E27FC236}">
                <a16:creationId xmlns:a16="http://schemas.microsoft.com/office/drawing/2014/main" id="{4AF1CA2F-924E-AE11-12BB-ABBEC20B856A}"/>
              </a:ext>
            </a:extLst>
          </p:cNvPr>
          <p:cNvPicPr>
            <a:picLocks noChangeAspect="1"/>
          </p:cNvPicPr>
          <p:nvPr/>
        </p:nvPicPr>
        <p:blipFill>
          <a:blip r:embed="rId2"/>
          <a:stretch>
            <a:fillRect/>
          </a:stretch>
        </p:blipFill>
        <p:spPr>
          <a:xfrm>
            <a:off x="8248650" y="44964"/>
            <a:ext cx="895350" cy="1108188"/>
          </a:xfrm>
          <a:prstGeom prst="rect">
            <a:avLst/>
          </a:prstGeom>
        </p:spPr>
      </p:pic>
      <p:pic>
        <p:nvPicPr>
          <p:cNvPr id="10" name="Picture 9">
            <a:extLst>
              <a:ext uri="{FF2B5EF4-FFF2-40B4-BE49-F238E27FC236}">
                <a16:creationId xmlns:a16="http://schemas.microsoft.com/office/drawing/2014/main" id="{A8CA9AD8-8822-D85D-0707-FBEEC8E087AB}"/>
              </a:ext>
            </a:extLst>
          </p:cNvPr>
          <p:cNvPicPr>
            <a:picLocks noChangeAspect="1"/>
          </p:cNvPicPr>
          <p:nvPr/>
        </p:nvPicPr>
        <p:blipFill>
          <a:blip r:embed="rId3"/>
          <a:stretch>
            <a:fillRect/>
          </a:stretch>
        </p:blipFill>
        <p:spPr>
          <a:xfrm>
            <a:off x="6978093" y="3960"/>
            <a:ext cx="896074" cy="1108188"/>
          </a:xfrm>
          <a:prstGeom prst="rect">
            <a:avLst/>
          </a:prstGeom>
        </p:spPr>
      </p:pic>
    </p:spTree>
    <p:extLst>
      <p:ext uri="{BB962C8B-B14F-4D97-AF65-F5344CB8AC3E}">
        <p14:creationId xmlns:p14="http://schemas.microsoft.com/office/powerpoint/2010/main" val="11686593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a:extLst>
              <a:ext uri="{FF2B5EF4-FFF2-40B4-BE49-F238E27FC236}">
                <a16:creationId xmlns:a16="http://schemas.microsoft.com/office/drawing/2014/main" id="{32D0F3F0-0B2A-30F2-5108-FBA2B748421B}"/>
              </a:ext>
            </a:extLst>
          </p:cNvPr>
          <p:cNvPicPr>
            <a:picLocks noChangeAspect="1"/>
          </p:cNvPicPr>
          <p:nvPr/>
        </p:nvPicPr>
        <p:blipFill>
          <a:blip r:embed="rId2"/>
          <a:stretch>
            <a:fillRect/>
          </a:stretch>
        </p:blipFill>
        <p:spPr>
          <a:xfrm>
            <a:off x="8247810" y="14514"/>
            <a:ext cx="896190" cy="1109568"/>
          </a:xfrm>
          <a:prstGeom prst="rect">
            <a:avLst/>
          </a:prstGeom>
        </p:spPr>
      </p:pic>
    </p:spTree>
    <p:extLst>
      <p:ext uri="{BB962C8B-B14F-4D97-AF65-F5344CB8AC3E}">
        <p14:creationId xmlns:p14="http://schemas.microsoft.com/office/powerpoint/2010/main" val="25459208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a:extLst>
              <a:ext uri="{FF2B5EF4-FFF2-40B4-BE49-F238E27FC236}">
                <a16:creationId xmlns:a16="http://schemas.microsoft.com/office/drawing/2014/main" id="{44384D95-A3AF-8F02-0DE3-9E8837F3AA6F}"/>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033351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pic>
        <p:nvPicPr>
          <p:cNvPr id="5" name="Picture 4">
            <a:extLst>
              <a:ext uri="{FF2B5EF4-FFF2-40B4-BE49-F238E27FC236}">
                <a16:creationId xmlns:a16="http://schemas.microsoft.com/office/drawing/2014/main" id="{7D4EE0CE-D09D-13D8-9868-3B5B197D0F33}"/>
              </a:ext>
            </a:extLst>
          </p:cNvPr>
          <p:cNvPicPr>
            <a:picLocks noChangeAspect="1"/>
          </p:cNvPicPr>
          <p:nvPr/>
        </p:nvPicPr>
        <p:blipFill>
          <a:blip r:embed="rId2"/>
          <a:stretch>
            <a:fillRect/>
          </a:stretch>
        </p:blipFill>
        <p:spPr>
          <a:xfrm>
            <a:off x="8196888" y="62243"/>
            <a:ext cx="947113" cy="1169658"/>
          </a:xfrm>
          <a:prstGeom prst="rect">
            <a:avLst/>
          </a:prstGeom>
        </p:spPr>
      </p:pic>
    </p:spTree>
    <p:extLst>
      <p:ext uri="{BB962C8B-B14F-4D97-AF65-F5344CB8AC3E}">
        <p14:creationId xmlns:p14="http://schemas.microsoft.com/office/powerpoint/2010/main" val="2826011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pic>
        <p:nvPicPr>
          <p:cNvPr id="8" name="Picture 7">
            <a:extLst>
              <a:ext uri="{FF2B5EF4-FFF2-40B4-BE49-F238E27FC236}">
                <a16:creationId xmlns:a16="http://schemas.microsoft.com/office/drawing/2014/main" id="{5CC693C5-DD98-AC19-3152-F9560029DFA2}"/>
              </a:ext>
            </a:extLst>
          </p:cNvPr>
          <p:cNvPicPr>
            <a:picLocks noChangeAspect="1"/>
          </p:cNvPicPr>
          <p:nvPr/>
        </p:nvPicPr>
        <p:blipFill>
          <a:blip r:embed="rId2"/>
          <a:stretch>
            <a:fillRect/>
          </a:stretch>
        </p:blipFill>
        <p:spPr>
          <a:xfrm>
            <a:off x="8236698" y="28577"/>
            <a:ext cx="896190" cy="1109568"/>
          </a:xfrm>
          <a:prstGeom prst="rect">
            <a:avLst/>
          </a:prstGeom>
        </p:spPr>
      </p:pic>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692176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47948"/>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F4FBDFD6-79DA-D6BE-0448-96C8DCC172E2}"/>
              </a:ext>
            </a:extLst>
          </p:cNvPr>
          <p:cNvPicPr>
            <a:picLocks noChangeAspect="1"/>
          </p:cNvPicPr>
          <p:nvPr/>
        </p:nvPicPr>
        <p:blipFill>
          <a:blip r:embed="rId2"/>
          <a:stretch>
            <a:fillRect/>
          </a:stretch>
        </p:blipFill>
        <p:spPr>
          <a:xfrm>
            <a:off x="8247810" y="-47948"/>
            <a:ext cx="896190" cy="1109568"/>
          </a:xfrm>
          <a:prstGeom prst="rect">
            <a:avLst/>
          </a:prstGeom>
        </p:spPr>
      </p:pic>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2675642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01DF7E10-430C-4E25-987A-D9E8ADAA7745}"/>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868472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DA8370A5-1740-3ABE-F0A5-C7BCD001E4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93125863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3" cstate="print">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21305050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Lst>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www.mycorporatewebapp.com/remotemanagement.asp?auth=0"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www.openvas.org/" TargetMode="External"/><Relationship Id="rId7" Type="http://schemas.openxmlformats.org/officeDocument/2006/relationships/image" Target="../media/image21.JP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www.tenable.com/products/nessus"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cve.mitre.org/&#8206;"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hyperlink" Target="http://cve.mitre.org/cgi-bin/cvename.cgi?name=CVE-2008-425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snort.org/"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5" Type="http://schemas.openxmlformats.org/officeDocument/2006/relationships/image" Target="../media/image25.jpg"/><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Digital Security and Forensics</a:t>
            </a:r>
            <a:br>
              <a:rPr lang="en-US"/>
            </a:br>
            <a:r>
              <a:rPr lang="en-US" sz="1400"/>
              <a:t>AICT006-4-2-DSF Version 2</a:t>
            </a:r>
            <a:endParaRPr lang="en-MY" dirty="0"/>
          </a:p>
        </p:txBody>
      </p:sp>
      <p:sp>
        <p:nvSpPr>
          <p:cNvPr id="3" name="Subtitle 2"/>
          <p:cNvSpPr>
            <a:spLocks noGrp="1"/>
          </p:cNvSpPr>
          <p:nvPr>
            <p:ph type="subTitle" idx="1"/>
          </p:nvPr>
        </p:nvSpPr>
        <p:spPr/>
        <p:txBody>
          <a:bodyPr/>
          <a:lstStyle/>
          <a:p>
            <a:r>
              <a:rPr lang="en-US" dirty="0"/>
              <a:t>Threats Analysis</a:t>
            </a:r>
            <a:endParaRPr lang="en-MY" dirty="0"/>
          </a:p>
        </p:txBody>
      </p:sp>
    </p:spTree>
    <p:extLst>
      <p:ext uri="{BB962C8B-B14F-4D97-AF65-F5344CB8AC3E}">
        <p14:creationId xmlns:p14="http://schemas.microsoft.com/office/powerpoint/2010/main" val="247870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274638"/>
            <a:ext cx="7042150" cy="966387"/>
          </a:xfrm>
        </p:spPr>
        <p:txBody>
          <a:bodyPr/>
          <a:lstStyle/>
          <a:p>
            <a:r>
              <a:rPr lang="en-US" sz="2800" b="1" u="sng" kern="0" dirty="0">
                <a:solidFill>
                  <a:schemeClr val="tx1"/>
                </a:solidFill>
                <a:latin typeface="Calibri" panose="020F0502020204030204" pitchFamily="34" charset="0"/>
                <a:cs typeface="Calibri" panose="020F0502020204030204" pitchFamily="34" charset="0"/>
              </a:rPr>
              <a:t>Threat Actor Attributes</a:t>
            </a:r>
            <a:endParaRPr lang="en-MY" sz="2800" b="1" u="sng" kern="0" dirty="0">
              <a:solidFill>
                <a:schemeClr val="tx1"/>
              </a:solidFill>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4294967295"/>
          </p:nvPr>
        </p:nvSpPr>
        <p:spPr>
          <a:xfrm>
            <a:off x="6248400" y="6623050"/>
            <a:ext cx="2895600" cy="234950"/>
          </a:xfrm>
          <a:prstGeom prst="rect">
            <a:avLst/>
          </a:prstGeom>
        </p:spPr>
        <p:txBody>
          <a:bodyPr/>
          <a:lstStyle/>
          <a:p>
            <a:r>
              <a:rPr lang="en-MY"/>
              <a:t>Slide 8 of 38</a:t>
            </a:r>
          </a:p>
        </p:txBody>
      </p:sp>
      <p:graphicFrame>
        <p:nvGraphicFramePr>
          <p:cNvPr id="24" name="Group 23">
            <a:extLst>
              <a:ext uri="{FF2B5EF4-FFF2-40B4-BE49-F238E27FC236}">
                <a16:creationId xmlns:a16="http://schemas.microsoft.com/office/drawing/2014/main" id="{5D0D33DA-C1E0-41AD-A478-A197510D6803}"/>
              </a:ext>
            </a:extLst>
          </p:cNvPr>
          <p:cNvGraphicFramePr>
            <a:graphicFrameLocks noGrp="1"/>
          </p:cNvGraphicFramePr>
          <p:nvPr>
            <p:extLst>
              <p:ext uri="{D42A27DB-BD31-4B8C-83A1-F6EECF244321}">
                <p14:modId xmlns:p14="http://schemas.microsoft.com/office/powerpoint/2010/main" val="339765721"/>
              </p:ext>
            </p:extLst>
          </p:nvPr>
        </p:nvGraphicFramePr>
        <p:xfrm>
          <a:off x="179512" y="1241024"/>
          <a:ext cx="8784975" cy="5140305"/>
        </p:xfrm>
        <a:graphic>
          <a:graphicData uri="http://schemas.openxmlformats.org/drawingml/2006/table">
            <a:tbl>
              <a:tblPr/>
              <a:tblGrid>
                <a:gridCol w="2034415">
                  <a:extLst>
                    <a:ext uri="{9D8B030D-6E8A-4147-A177-3AD203B41FA5}">
                      <a16:colId xmlns:a16="http://schemas.microsoft.com/office/drawing/2014/main" val="20000"/>
                    </a:ext>
                  </a:extLst>
                </a:gridCol>
                <a:gridCol w="6750560">
                  <a:extLst>
                    <a:ext uri="{9D8B030D-6E8A-4147-A177-3AD203B41FA5}">
                      <a16:colId xmlns:a16="http://schemas.microsoft.com/office/drawing/2014/main" val="20001"/>
                    </a:ext>
                  </a:extLst>
                </a:gridCol>
              </a:tblGrid>
              <a:tr h="783834">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a:cs typeface="Calibri"/>
                        </a:rPr>
                        <a:t>Type of Threat Actor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a:ea typeface="+mn-ea"/>
                          <a:cs typeface="Calibri"/>
                        </a:rPr>
                        <a:t>Attributes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4521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Script kiddie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Internal or external?</a:t>
                      </a:r>
                      <a:r>
                        <a:rPr kumimoji="0" lang="en-US" sz="1600" b="0" i="0" u="none" strike="noStrike" cap="none" normalizeH="0" baseline="0" dirty="0">
                          <a:ln>
                            <a:noFill/>
                          </a:ln>
                          <a:solidFill>
                            <a:schemeClr val="tx1"/>
                          </a:solidFill>
                          <a:effectLst/>
                          <a:latin typeface="Calibri"/>
                          <a:cs typeface="Calibri"/>
                        </a:rPr>
                        <a:t> External.</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Level of sophistication:</a:t>
                      </a:r>
                      <a:r>
                        <a:rPr kumimoji="0" lang="en-US" sz="1600" b="0" i="0" u="none" strike="noStrike" cap="none" normalizeH="0" baseline="0" dirty="0">
                          <a:ln>
                            <a:noFill/>
                          </a:ln>
                          <a:solidFill>
                            <a:schemeClr val="tx1"/>
                          </a:solidFill>
                          <a:effectLst/>
                          <a:latin typeface="Calibri"/>
                          <a:cs typeface="Calibri"/>
                        </a:rPr>
                        <a:t> Simple code samples and automated attack tools.</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Resources/Funding:</a:t>
                      </a:r>
                      <a:r>
                        <a:rPr kumimoji="0" lang="en-US" sz="1600" b="0" i="0" u="none" strike="noStrike" cap="none" normalizeH="0" baseline="0" dirty="0">
                          <a:ln>
                            <a:noFill/>
                          </a:ln>
                          <a:solidFill>
                            <a:schemeClr val="tx1"/>
                          </a:solidFill>
                          <a:effectLst/>
                          <a:latin typeface="Calibri"/>
                          <a:cs typeface="Calibri"/>
                        </a:rPr>
                        <a:t> Minimal.</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Intent/Motivation:</a:t>
                      </a:r>
                      <a:r>
                        <a:rPr kumimoji="0" lang="en-US" sz="1600" b="0" i="0" u="none" strike="noStrike" cap="none" normalizeH="0" baseline="0" dirty="0">
                          <a:ln>
                            <a:noFill/>
                          </a:ln>
                          <a:solidFill>
                            <a:schemeClr val="tx1"/>
                          </a:solidFill>
                          <a:effectLst/>
                          <a:latin typeface="Calibri"/>
                          <a:cs typeface="Calibri"/>
                        </a:rPr>
                        <a:t> Gain attention or prove technical abilities.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14521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kern="1200" cap="none" normalizeH="0" baseline="0" dirty="0">
                          <a:ln>
                            <a:noFill/>
                          </a:ln>
                          <a:solidFill>
                            <a:schemeClr val="tx1"/>
                          </a:solidFill>
                          <a:effectLst/>
                          <a:latin typeface="Calibri"/>
                          <a:ea typeface="+mn-ea"/>
                          <a:cs typeface="Calibri"/>
                        </a:rPr>
                        <a:t>Hacktivist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Internal or external?</a:t>
                      </a:r>
                      <a:r>
                        <a:rPr kumimoji="0" lang="en-US" sz="1600" b="0" i="0" u="none" strike="noStrike" cap="none" normalizeH="0" baseline="0" dirty="0">
                          <a:ln>
                            <a:noFill/>
                          </a:ln>
                          <a:solidFill>
                            <a:schemeClr val="tx1"/>
                          </a:solidFill>
                          <a:effectLst/>
                          <a:latin typeface="Calibri"/>
                          <a:cs typeface="Calibri"/>
                        </a:rPr>
                        <a:t> External.</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Level of sophistication:</a:t>
                      </a:r>
                      <a:r>
                        <a:rPr kumimoji="0" lang="en-US" sz="1600" b="0" i="0" u="none" strike="noStrike" cap="none" normalizeH="0" baseline="0" dirty="0">
                          <a:ln>
                            <a:noFill/>
                          </a:ln>
                          <a:solidFill>
                            <a:schemeClr val="tx1"/>
                          </a:solidFill>
                          <a:effectLst/>
                          <a:latin typeface="Calibri"/>
                          <a:cs typeface="Calibri"/>
                        </a:rPr>
                        <a:t> Varies.</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Resources/Funding:</a:t>
                      </a:r>
                      <a:r>
                        <a:rPr kumimoji="0" lang="en-US" sz="1600" b="0" i="0" u="none" strike="noStrike" cap="none" normalizeH="0" baseline="0" dirty="0">
                          <a:ln>
                            <a:noFill/>
                          </a:ln>
                          <a:solidFill>
                            <a:schemeClr val="tx1"/>
                          </a:solidFill>
                          <a:effectLst/>
                          <a:latin typeface="Calibri"/>
                          <a:cs typeface="Calibri"/>
                        </a:rPr>
                        <a:t> Varies.</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Intent/Motivation:</a:t>
                      </a:r>
                      <a:r>
                        <a:rPr kumimoji="0" lang="en-US" sz="1600" b="0" i="0" u="none" strike="noStrike" cap="none" normalizeH="0" baseline="0" dirty="0">
                          <a:ln>
                            <a:noFill/>
                          </a:ln>
                          <a:solidFill>
                            <a:schemeClr val="tx1"/>
                          </a:solidFill>
                          <a:effectLst/>
                          <a:latin typeface="Calibri"/>
                          <a:cs typeface="Calibri"/>
                        </a:rPr>
                        <a:t> Cause social or political change.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r h="1452157">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kern="1200" cap="none" normalizeH="0" baseline="0" dirty="0">
                          <a:ln>
                            <a:noFill/>
                          </a:ln>
                          <a:solidFill>
                            <a:schemeClr val="tx1"/>
                          </a:solidFill>
                          <a:effectLst/>
                          <a:latin typeface="Calibri"/>
                          <a:ea typeface="+mn-ea"/>
                          <a:cs typeface="Calibri"/>
                        </a:rPr>
                        <a:t>Organized crime</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Internal or external?</a:t>
                      </a:r>
                      <a:r>
                        <a:rPr kumimoji="0" lang="en-US" sz="1600" b="0" i="0" u="none" strike="noStrike" cap="none" normalizeH="0" baseline="0" dirty="0">
                          <a:ln>
                            <a:noFill/>
                          </a:ln>
                          <a:solidFill>
                            <a:schemeClr val="tx1"/>
                          </a:solidFill>
                          <a:effectLst/>
                          <a:latin typeface="Calibri"/>
                          <a:cs typeface="Calibri"/>
                        </a:rPr>
                        <a:t> External.</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Level of sophistication:</a:t>
                      </a:r>
                      <a:r>
                        <a:rPr kumimoji="0" lang="en-US" sz="1600" b="0" i="0" u="none" strike="noStrike" cap="none" normalizeH="0" baseline="0" dirty="0">
                          <a:ln>
                            <a:noFill/>
                          </a:ln>
                          <a:solidFill>
                            <a:schemeClr val="tx1"/>
                          </a:solidFill>
                          <a:effectLst/>
                          <a:latin typeface="Calibri"/>
                          <a:cs typeface="Calibri"/>
                        </a:rPr>
                        <a:t> Highly sophisticated.</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Resources/Funding:</a:t>
                      </a:r>
                      <a:r>
                        <a:rPr kumimoji="0" lang="en-US" sz="1600" b="0" i="0" u="none" strike="noStrike" cap="none" normalizeH="0" baseline="0" dirty="0">
                          <a:ln>
                            <a:noFill/>
                          </a:ln>
                          <a:solidFill>
                            <a:schemeClr val="tx1"/>
                          </a:solidFill>
                          <a:effectLst/>
                          <a:latin typeface="Calibri"/>
                          <a:cs typeface="Calibri"/>
                        </a:rPr>
                        <a:t> Amply funded.</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a:cs typeface="Calibri"/>
                        </a:rPr>
                        <a:t>Intent/Motivation:</a:t>
                      </a:r>
                      <a:r>
                        <a:rPr kumimoji="0" lang="en-US" sz="1600" b="0" i="0" u="none" strike="noStrike" cap="none" normalizeH="0" baseline="0" dirty="0">
                          <a:ln>
                            <a:noFill/>
                          </a:ln>
                          <a:solidFill>
                            <a:schemeClr val="tx1"/>
                          </a:solidFill>
                          <a:effectLst/>
                          <a:latin typeface="Calibri"/>
                          <a:cs typeface="Calibri"/>
                        </a:rPr>
                        <a:t> Monetary profit, through ransomware and data theft.</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07843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274638"/>
            <a:ext cx="7042150" cy="966387"/>
          </a:xfrm>
        </p:spPr>
        <p:txBody>
          <a:bodyPr/>
          <a:lstStyle/>
          <a:p>
            <a:r>
              <a:rPr lang="en-US" sz="2800" b="1" u="sng" kern="0" dirty="0">
                <a:solidFill>
                  <a:schemeClr val="tx1"/>
                </a:solidFill>
                <a:latin typeface="Calibri" panose="020F0502020204030204" pitchFamily="34" charset="0"/>
                <a:cs typeface="Calibri" panose="020F0502020204030204" pitchFamily="34" charset="0"/>
              </a:rPr>
              <a:t>Threat Actor Attributes</a:t>
            </a:r>
            <a:endParaRPr lang="en-MY" sz="2800" b="1" u="sng" kern="0" dirty="0">
              <a:solidFill>
                <a:schemeClr val="tx1"/>
              </a:solidFill>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4294967295"/>
          </p:nvPr>
        </p:nvSpPr>
        <p:spPr>
          <a:xfrm>
            <a:off x="6248400" y="6623050"/>
            <a:ext cx="2895600" cy="234950"/>
          </a:xfrm>
          <a:prstGeom prst="rect">
            <a:avLst/>
          </a:prstGeom>
        </p:spPr>
        <p:txBody>
          <a:bodyPr/>
          <a:lstStyle/>
          <a:p>
            <a:r>
              <a:rPr lang="en-MY"/>
              <a:t>Slide 8 of 38</a:t>
            </a:r>
          </a:p>
        </p:txBody>
      </p:sp>
      <p:graphicFrame>
        <p:nvGraphicFramePr>
          <p:cNvPr id="5" name="Group 23">
            <a:extLst>
              <a:ext uri="{FF2B5EF4-FFF2-40B4-BE49-F238E27FC236}">
                <a16:creationId xmlns:a16="http://schemas.microsoft.com/office/drawing/2014/main" id="{7E158879-11DE-495F-879B-F6D8D23DE44D}"/>
              </a:ext>
            </a:extLst>
          </p:cNvPr>
          <p:cNvGraphicFramePr>
            <a:graphicFrameLocks noGrp="1"/>
          </p:cNvGraphicFramePr>
          <p:nvPr>
            <p:extLst>
              <p:ext uri="{D42A27DB-BD31-4B8C-83A1-F6EECF244321}">
                <p14:modId xmlns:p14="http://schemas.microsoft.com/office/powerpoint/2010/main" val="2798968878"/>
              </p:ext>
            </p:extLst>
          </p:nvPr>
        </p:nvGraphicFramePr>
        <p:xfrm>
          <a:off x="179512" y="1423416"/>
          <a:ext cx="8784975" cy="4957911"/>
        </p:xfrm>
        <a:graphic>
          <a:graphicData uri="http://schemas.openxmlformats.org/drawingml/2006/table">
            <a:tbl>
              <a:tblPr/>
              <a:tblGrid>
                <a:gridCol w="2034415">
                  <a:extLst>
                    <a:ext uri="{9D8B030D-6E8A-4147-A177-3AD203B41FA5}">
                      <a16:colId xmlns:a16="http://schemas.microsoft.com/office/drawing/2014/main" val="20000"/>
                    </a:ext>
                  </a:extLst>
                </a:gridCol>
                <a:gridCol w="6750560">
                  <a:extLst>
                    <a:ext uri="{9D8B030D-6E8A-4147-A177-3AD203B41FA5}">
                      <a16:colId xmlns:a16="http://schemas.microsoft.com/office/drawing/2014/main" val="20001"/>
                    </a:ext>
                  </a:extLst>
                </a:gridCol>
              </a:tblGrid>
              <a:tr h="715808">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bg1"/>
                          </a:solidFill>
                          <a:effectLst/>
                          <a:latin typeface="Calibri" panose="020F0502020204030204" pitchFamily="34" charset="0"/>
                          <a:cs typeface="Calibri" panose="020F0502020204030204" pitchFamily="34" charset="0"/>
                        </a:rPr>
                        <a:t>Type of Threat Actor</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ctr"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rPr>
                        <a:t>Attributes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589847">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Nation states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Internal or external?</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External.</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Level of sophistication:</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Highly sophisticated.</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Resources/Funding:</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Amply funded.</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Intent/Motivation:</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Political, military, technical, or economic agendas.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2159775597"/>
                  </a:ext>
                </a:extLst>
              </a:tr>
              <a:tr h="1326128">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Insiders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Internal or external?</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Internal.</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Level of sophistication:</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Varies.</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Resources/Funding:</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Varies.</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Intent/Motivation:</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Revenge, monetary gain, or even unintentional.</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1"/>
                  </a:ext>
                </a:extLst>
              </a:tr>
              <a:tr h="1326128">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kern="1200" cap="none" normalizeH="0" baseline="0" dirty="0">
                          <a:ln>
                            <a:noFill/>
                          </a:ln>
                          <a:solidFill>
                            <a:schemeClr val="tx1"/>
                          </a:solidFill>
                          <a:effectLst/>
                          <a:latin typeface="Calibri" panose="020F0502020204030204" pitchFamily="34" charset="0"/>
                          <a:ea typeface="+mn-ea"/>
                          <a:cs typeface="Calibri" panose="020F0502020204030204" pitchFamily="34" charset="0"/>
                        </a:rPr>
                        <a:t>Competitors</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Internal or external?</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External.</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Level of sophistication:</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Relatively high.</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Resources/Funding:</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Relatively high.</a:t>
                      </a:r>
                    </a:p>
                    <a:p>
                      <a:pPr marL="0" marR="0" lvl="0" indent="0" algn="l" defTabSz="914400" rtl="0" eaLnBrk="1" fontAlgn="base" latinLnBrk="0" hangingPunct="1">
                        <a:lnSpc>
                          <a:spcPct val="100000"/>
                        </a:lnSpc>
                        <a:spcBef>
                          <a:spcPct val="20000"/>
                        </a:spcBef>
                        <a:spcAft>
                          <a:spcPct val="0"/>
                        </a:spcAft>
                        <a:buClr>
                          <a:srgbClr val="00B0F0"/>
                        </a:buClr>
                        <a:buSzTx/>
                        <a:buFont typeface="Arial" panose="020B0604020202020204" pitchFamily="34" charset="0"/>
                        <a:buNone/>
                        <a:tabLst/>
                      </a:pPr>
                      <a:r>
                        <a:rPr kumimoji="0" lang="en-US" sz="16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Intent/Motivation:</a:t>
                      </a: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Monetary. </a:t>
                      </a:r>
                    </a:p>
                  </a:txBody>
                  <a:tcPr anchor="ctr" horzOverflow="overflow">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lnTlToBr>
                      <a:noFill/>
                    </a:lnTlToBr>
                    <a:lnBlToTr>
                      <a:noFill/>
                    </a:lnBlToTr>
                    <a:solidFill>
                      <a:schemeClr val="bg1">
                        <a:lumMod val="9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9232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Type of Threats</a:t>
            </a:r>
            <a:endParaRPr lang="en-MY" dirty="0"/>
          </a:p>
        </p:txBody>
      </p:sp>
    </p:spTree>
    <p:extLst>
      <p:ext uri="{BB962C8B-B14F-4D97-AF65-F5344CB8AC3E}">
        <p14:creationId xmlns:p14="http://schemas.microsoft.com/office/powerpoint/2010/main" val="2885527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80916"/>
            <a:ext cx="7042150" cy="844382"/>
          </a:xfrm>
        </p:spPr>
        <p:txBody>
          <a:bodyPr/>
          <a:lstStyle/>
          <a:p>
            <a:r>
              <a:rPr lang="en-US" sz="3200" b="1" u="sng" dirty="0"/>
              <a:t>Types of Threats</a:t>
            </a:r>
            <a:endParaRPr lang="en-MY" sz="32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5" name="Rectangle: Rounded Corners 4">
            <a:extLst>
              <a:ext uri="{FF2B5EF4-FFF2-40B4-BE49-F238E27FC236}">
                <a16:creationId xmlns:a16="http://schemas.microsoft.com/office/drawing/2014/main" id="{FE8B6C65-C642-40D5-81B1-686B086C35E4}"/>
              </a:ext>
            </a:extLst>
          </p:cNvPr>
          <p:cNvSpPr/>
          <p:nvPr/>
        </p:nvSpPr>
        <p:spPr bwMode="auto">
          <a:xfrm>
            <a:off x="405822" y="2027679"/>
            <a:ext cx="2448272" cy="914400"/>
          </a:xfrm>
          <a:prstGeom prst="roundRect">
            <a:avLst/>
          </a:prstGeom>
          <a:solidFill>
            <a:schemeClr val="accent6">
              <a:lumMod val="50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Intruders</a:t>
            </a:r>
            <a:endParaRPr kumimoji="0" lang="en-MY"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6" name="Rectangle: Rounded Corners 5">
            <a:extLst>
              <a:ext uri="{FF2B5EF4-FFF2-40B4-BE49-F238E27FC236}">
                <a16:creationId xmlns:a16="http://schemas.microsoft.com/office/drawing/2014/main" id="{55DEDC8A-6E29-40AB-BC64-9DEF34005F63}"/>
              </a:ext>
            </a:extLst>
          </p:cNvPr>
          <p:cNvSpPr/>
          <p:nvPr/>
        </p:nvSpPr>
        <p:spPr bwMode="auto">
          <a:xfrm>
            <a:off x="6156176" y="2040745"/>
            <a:ext cx="2448272" cy="914400"/>
          </a:xfrm>
          <a:prstGeom prst="roundRect">
            <a:avLst/>
          </a:prstGeom>
          <a:solidFill>
            <a:schemeClr val="accent4">
              <a:lumMod val="50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Social Engineering</a:t>
            </a:r>
            <a:endParaRPr kumimoji="0" lang="en-MY"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7" name="Rectangle: Rounded Corners 6">
            <a:extLst>
              <a:ext uri="{FF2B5EF4-FFF2-40B4-BE49-F238E27FC236}">
                <a16:creationId xmlns:a16="http://schemas.microsoft.com/office/drawing/2014/main" id="{C03390A0-E8ED-4761-B667-B3E1C05F37DD}"/>
              </a:ext>
            </a:extLst>
          </p:cNvPr>
          <p:cNvSpPr/>
          <p:nvPr/>
        </p:nvSpPr>
        <p:spPr bwMode="auto">
          <a:xfrm>
            <a:off x="421748" y="3332685"/>
            <a:ext cx="2448272" cy="914400"/>
          </a:xfrm>
          <a:prstGeom prst="roundRect">
            <a:avLst/>
          </a:prstGeom>
          <a:solidFill>
            <a:schemeClr val="accent3">
              <a:lumMod val="50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Insider Attacks</a:t>
            </a:r>
            <a:endParaRPr kumimoji="0" lang="en-MY"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50A7BDC7-F7A3-481C-BB81-41A9FE561A01}"/>
              </a:ext>
            </a:extLst>
          </p:cNvPr>
          <p:cNvSpPr/>
          <p:nvPr/>
        </p:nvSpPr>
        <p:spPr bwMode="auto">
          <a:xfrm>
            <a:off x="3314571" y="3378394"/>
            <a:ext cx="2448272" cy="914400"/>
          </a:xfrm>
          <a:prstGeom prst="roundRect">
            <a:avLst/>
          </a:prstGeom>
          <a:solidFill>
            <a:schemeClr val="accent2">
              <a:lumMod val="50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Scripts</a:t>
            </a:r>
            <a:endParaRPr kumimoji="0" lang="en-MY"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A54B9695-8244-471F-B92C-F00EEE6A3CD8}"/>
              </a:ext>
            </a:extLst>
          </p:cNvPr>
          <p:cNvSpPr/>
          <p:nvPr/>
        </p:nvSpPr>
        <p:spPr bwMode="auto">
          <a:xfrm>
            <a:off x="6156176" y="3360826"/>
            <a:ext cx="2448272" cy="914400"/>
          </a:xfrm>
          <a:prstGeom prst="roundRect">
            <a:avLst/>
          </a:prstGeom>
          <a:solidFill>
            <a:schemeClr val="accent1">
              <a:lumMod val="50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Bypass Authentication</a:t>
            </a:r>
            <a:endParaRPr kumimoji="0" lang="en-MY"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C8C63F66-1435-4C4D-BFB0-EDEB00208933}"/>
              </a:ext>
            </a:extLst>
          </p:cNvPr>
          <p:cNvSpPr/>
          <p:nvPr/>
        </p:nvSpPr>
        <p:spPr bwMode="auto">
          <a:xfrm>
            <a:off x="405822" y="4644464"/>
            <a:ext cx="2448272" cy="914400"/>
          </a:xfrm>
          <a:prstGeom prst="roundRect">
            <a:avLst/>
          </a:prstGeom>
          <a:solidFill>
            <a:schemeClr val="bg1">
              <a:lumMod val="50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Botnets</a:t>
            </a:r>
            <a:endParaRPr kumimoji="0" lang="en-MY"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362944CE-18F7-43E4-A1C8-2F8DB897C60A}"/>
              </a:ext>
            </a:extLst>
          </p:cNvPr>
          <p:cNvSpPr/>
          <p:nvPr/>
        </p:nvSpPr>
        <p:spPr bwMode="auto">
          <a:xfrm>
            <a:off x="3280999" y="4641150"/>
            <a:ext cx="2448272" cy="914400"/>
          </a:xfrm>
          <a:prstGeom prst="roundRect">
            <a:avLst/>
          </a:prstGeom>
          <a:solidFill>
            <a:schemeClr val="accent4"/>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Phishing</a:t>
            </a:r>
            <a:endParaRPr kumimoji="0" lang="en-MY"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43B44073-5080-4AAD-BE34-F9B16E0BBFA8}"/>
              </a:ext>
            </a:extLst>
          </p:cNvPr>
          <p:cNvSpPr/>
          <p:nvPr/>
        </p:nvSpPr>
        <p:spPr bwMode="auto">
          <a:xfrm>
            <a:off x="6156176" y="4641150"/>
            <a:ext cx="2448272" cy="914400"/>
          </a:xfrm>
          <a:prstGeom prst="roundRect">
            <a:avLst/>
          </a:prstGeom>
          <a:solidFill>
            <a:schemeClr val="accent1"/>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Password Cracking</a:t>
            </a:r>
            <a:endParaRPr kumimoji="0" lang="en-MY"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3B11108E-FFF1-4AB4-B2BE-0259F164427B}"/>
              </a:ext>
            </a:extLst>
          </p:cNvPr>
          <p:cNvSpPr/>
          <p:nvPr/>
        </p:nvSpPr>
        <p:spPr bwMode="auto">
          <a:xfrm>
            <a:off x="3314571" y="2027679"/>
            <a:ext cx="2448272" cy="914400"/>
          </a:xfrm>
          <a:prstGeom prst="roundRect">
            <a:avLst/>
          </a:prstGeom>
          <a:solidFill>
            <a:schemeClr val="accent5">
              <a:lumMod val="50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Physical Thefts</a:t>
            </a:r>
            <a:endParaRPr kumimoji="0" lang="en-MY" sz="2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8472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80916"/>
            <a:ext cx="7042150" cy="844382"/>
          </a:xfrm>
        </p:spPr>
        <p:txBody>
          <a:bodyPr/>
          <a:lstStyle/>
          <a:p>
            <a:r>
              <a:rPr lang="en-US" sz="3200" b="1" u="sng" dirty="0"/>
              <a:t>Intruders</a:t>
            </a:r>
            <a:endParaRPr lang="en-MY" sz="32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14" name="Rectangle: Rounded Corners 13">
            <a:extLst>
              <a:ext uri="{FF2B5EF4-FFF2-40B4-BE49-F238E27FC236}">
                <a16:creationId xmlns:a16="http://schemas.microsoft.com/office/drawing/2014/main" id="{38E39EB4-56C2-49AF-B758-B0AEE8E9D527}"/>
              </a:ext>
            </a:extLst>
          </p:cNvPr>
          <p:cNvSpPr/>
          <p:nvPr/>
        </p:nvSpPr>
        <p:spPr bwMode="auto">
          <a:xfrm>
            <a:off x="135270" y="1025298"/>
            <a:ext cx="8873459" cy="914401"/>
          </a:xfrm>
          <a:prstGeom prst="roundRect">
            <a:avLst/>
          </a:prstGeom>
          <a:solidFill>
            <a:schemeClr val="accent6">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An intruder can be a malicious hacker, former employee or one of the thousands of third-party connections organizations have opened to help further business goals.</a:t>
            </a:r>
          </a:p>
        </p:txBody>
      </p:sp>
      <p:sp>
        <p:nvSpPr>
          <p:cNvPr id="12" name="Rectangle: Rounded Corners 11">
            <a:extLst>
              <a:ext uri="{FF2B5EF4-FFF2-40B4-BE49-F238E27FC236}">
                <a16:creationId xmlns:a16="http://schemas.microsoft.com/office/drawing/2014/main" id="{1FD64652-BD61-4B78-A1E0-176A4D6D4783}"/>
              </a:ext>
            </a:extLst>
          </p:cNvPr>
          <p:cNvSpPr/>
          <p:nvPr/>
        </p:nvSpPr>
        <p:spPr bwMode="auto">
          <a:xfrm>
            <a:off x="135271" y="2087078"/>
            <a:ext cx="3528392" cy="1295711"/>
          </a:xfrm>
          <a:prstGeom prst="roundRect">
            <a:avLst>
              <a:gd name="adj" fmla="val 3109"/>
            </a:avLst>
          </a:prstGeom>
          <a:solidFill>
            <a:schemeClr val="accent6">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Masquerader</a:t>
            </a: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 An individual who is not authorized to use the computer and who penetrates a system’s access controls to exploit a legitimate user’s account</a:t>
            </a:r>
          </a:p>
        </p:txBody>
      </p:sp>
      <p:sp>
        <p:nvSpPr>
          <p:cNvPr id="18" name="Rectangle: Rounded Corners 17">
            <a:extLst>
              <a:ext uri="{FF2B5EF4-FFF2-40B4-BE49-F238E27FC236}">
                <a16:creationId xmlns:a16="http://schemas.microsoft.com/office/drawing/2014/main" id="{D9C11A05-330F-4A54-A34E-32E69180EE78}"/>
              </a:ext>
            </a:extLst>
          </p:cNvPr>
          <p:cNvSpPr/>
          <p:nvPr/>
        </p:nvSpPr>
        <p:spPr bwMode="auto">
          <a:xfrm>
            <a:off x="135270" y="3530168"/>
            <a:ext cx="3528392" cy="1485278"/>
          </a:xfrm>
          <a:prstGeom prst="roundRect">
            <a:avLst>
              <a:gd name="adj" fmla="val 3109"/>
            </a:avLst>
          </a:prstGeom>
          <a:solidFill>
            <a:schemeClr val="accent6">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400" b="1" i="0"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Misfeasor</a:t>
            </a: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 A legitimate user who accesses data, programs, or resources for which such access is not authorized, or who is authorized for such access but</a:t>
            </a:r>
          </a:p>
          <a:p>
            <a:pPr marL="0" marR="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misuses his or her privileges</a:t>
            </a:r>
          </a:p>
        </p:txBody>
      </p:sp>
      <p:sp>
        <p:nvSpPr>
          <p:cNvPr id="19" name="Rectangle: Rounded Corners 18">
            <a:extLst>
              <a:ext uri="{FF2B5EF4-FFF2-40B4-BE49-F238E27FC236}">
                <a16:creationId xmlns:a16="http://schemas.microsoft.com/office/drawing/2014/main" id="{DEE2403A-A326-4E3A-94B7-87D99FC90E32}"/>
              </a:ext>
            </a:extLst>
          </p:cNvPr>
          <p:cNvSpPr/>
          <p:nvPr/>
        </p:nvSpPr>
        <p:spPr bwMode="auto">
          <a:xfrm>
            <a:off x="135270" y="5155865"/>
            <a:ext cx="3528392" cy="1297472"/>
          </a:xfrm>
          <a:prstGeom prst="roundRect">
            <a:avLst>
              <a:gd name="adj" fmla="val 3109"/>
            </a:avLst>
          </a:prstGeom>
          <a:solidFill>
            <a:schemeClr val="accent6">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Clandestine user</a:t>
            </a: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 An individual who seizes supervisory control of the system and uses this control to evade auditing and access controls or to suppress audit collection</a:t>
            </a:r>
          </a:p>
        </p:txBody>
      </p:sp>
      <p:sp>
        <p:nvSpPr>
          <p:cNvPr id="20" name="Rectangle: Rounded Corners 19">
            <a:extLst>
              <a:ext uri="{FF2B5EF4-FFF2-40B4-BE49-F238E27FC236}">
                <a16:creationId xmlns:a16="http://schemas.microsoft.com/office/drawing/2014/main" id="{8070680E-17DD-4361-A71A-1B0778FE365C}"/>
              </a:ext>
            </a:extLst>
          </p:cNvPr>
          <p:cNvSpPr/>
          <p:nvPr/>
        </p:nvSpPr>
        <p:spPr bwMode="auto">
          <a:xfrm>
            <a:off x="3851919" y="2071262"/>
            <a:ext cx="5156809" cy="4382074"/>
          </a:xfrm>
          <a:prstGeom prst="roundRect">
            <a:avLst>
              <a:gd name="adj" fmla="val 3109"/>
            </a:avLst>
          </a:prstGeom>
          <a:solidFill>
            <a:schemeClr val="accent6">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R="0" algn="just" defTabSz="914400" rtl="0" eaLnBrk="1" fontAlgn="base" latinLnBrk="0" hangingPunct="1">
              <a:lnSpc>
                <a:spcPct val="100000"/>
              </a:lnSpc>
              <a:spcBef>
                <a:spcPct val="0"/>
              </a:spcBef>
              <a:spcAft>
                <a:spcPct val="0"/>
              </a:spcAft>
              <a:buClrTx/>
              <a:buSzTx/>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Examples:</a:t>
            </a:r>
          </a:p>
          <a:p>
            <a:pPr marR="0" algn="just" defTabSz="914400" rtl="0" eaLnBrk="1" fontAlgn="base" latinLnBrk="0" hangingPunct="1">
              <a:lnSpc>
                <a:spcPct val="100000"/>
              </a:lnSpc>
              <a:spcBef>
                <a:spcPct val="0"/>
              </a:spcBef>
              <a:spcAft>
                <a:spcPct val="0"/>
              </a:spcAft>
              <a:buClrTx/>
              <a:buSzTx/>
              <a:tabLst/>
            </a:pPr>
            <a:endPar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Performing a remote root compromise of an e-mail server.</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Defacing a Web server.</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Guessing and cracking passwords.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Copying a database containing credit card numbers.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Viewing sensitive data, including payroll records and medical information, without authorization.</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Running a packet sniffer on a workstation to capture usernames and passwords.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Using a permission error on an anonymous FTP server to distribute pirated software and music files.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Dialing into an unsecured modem and gaining internal network access.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Posing as an executive, calling the help desk, resetting the executive’s e-mail password, and learning the new password.</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Using an unattended, logged-in workstation without permission.</a:t>
            </a:r>
          </a:p>
        </p:txBody>
      </p:sp>
    </p:spTree>
    <p:extLst>
      <p:ext uri="{BB962C8B-B14F-4D97-AF65-F5344CB8AC3E}">
        <p14:creationId xmlns:p14="http://schemas.microsoft.com/office/powerpoint/2010/main" val="732425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050" y="-20310"/>
            <a:ext cx="7042150" cy="844382"/>
          </a:xfrm>
        </p:spPr>
        <p:txBody>
          <a:bodyPr/>
          <a:lstStyle/>
          <a:p>
            <a:r>
              <a:rPr lang="en-US" sz="2400" b="1" u="sng" dirty="0"/>
              <a:t>Physical Thefts</a:t>
            </a:r>
            <a:endParaRPr lang="en-MY" sz="24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13" name="Rectangle: Rounded Corners 12">
            <a:extLst>
              <a:ext uri="{FF2B5EF4-FFF2-40B4-BE49-F238E27FC236}">
                <a16:creationId xmlns:a16="http://schemas.microsoft.com/office/drawing/2014/main" id="{3B11108E-FFF1-4AB4-B2BE-0259F164427B}"/>
              </a:ext>
            </a:extLst>
          </p:cNvPr>
          <p:cNvSpPr/>
          <p:nvPr/>
        </p:nvSpPr>
        <p:spPr bwMode="auto">
          <a:xfrm>
            <a:off x="220432" y="2276872"/>
            <a:ext cx="4387420" cy="4248472"/>
          </a:xfrm>
          <a:prstGeom prst="roundRect">
            <a:avLst>
              <a:gd name="adj" fmla="val 2595"/>
            </a:avLst>
          </a:prstGeom>
          <a:solidFill>
            <a:schemeClr val="accent5">
              <a:lumMod val="60000"/>
              <a:lumOff val="40000"/>
            </a:schemeClr>
          </a:solidFill>
          <a:ln w="12700"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Examples</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 A data center is located in a country known to support domestic companies via industrial espionage. The host country has access to internal data center areas via the use of IT technicians hired by the data center. That “insider” could copy the VM to portable storage media and then access this data on their own machine without physically stealing a hard drive.</a:t>
            </a:r>
          </a:p>
          <a:p>
            <a:pPr marL="0" marR="0" indent="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Once an individual has direct access to the virtual disk, he or she has all the time in the world to defeat security mechanisms. These include the use of standard tools such as password cracking and other offline attacks. Importantly, the attacker is accessing a copy of the VM rather than the original file. Therefore, the VM itself will not show any record of intrusion.</a:t>
            </a:r>
            <a:endParaRPr kumimoji="0" lang="en-MY" sz="16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D5D29966-BE5A-490D-9903-BA745AA610E4}"/>
              </a:ext>
            </a:extLst>
          </p:cNvPr>
          <p:cNvSpPr/>
          <p:nvPr/>
        </p:nvSpPr>
        <p:spPr bwMode="auto">
          <a:xfrm>
            <a:off x="220432" y="660342"/>
            <a:ext cx="8784976" cy="1539606"/>
          </a:xfrm>
          <a:prstGeom prst="roundRect">
            <a:avLst/>
          </a:prstGeom>
          <a:solidFill>
            <a:schemeClr val="accent5">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algn="just" fontAlgn="base">
              <a:spcBef>
                <a:spcPct val="0"/>
              </a:spcBef>
              <a:spcAft>
                <a:spcPct val="0"/>
              </a:spcAf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Physical thefts cause damage to computer systems hardware and infrastructure. An adversary gains physical access to a system or device through the theft of the item. Possession of a system or device enables a number of unique attacks to be executed and often provides the adversary with an extended timeframe for which to perform an attack. Most protections put in place to secure sensitive information can be defeated when an adversary has physical access and enough time.</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pic>
        <p:nvPicPr>
          <p:cNvPr id="8" name="Picture 7" descr="Two people working on a computer&#10;&#10;Description automatically generated with low confidence">
            <a:extLst>
              <a:ext uri="{FF2B5EF4-FFF2-40B4-BE49-F238E27FC236}">
                <a16:creationId xmlns:a16="http://schemas.microsoft.com/office/drawing/2014/main" id="{9C744F6E-6699-4775-AEC4-88B18E1DB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2715951"/>
            <a:ext cx="4282008" cy="3481707"/>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pic>
    </p:spTree>
    <p:extLst>
      <p:ext uri="{BB962C8B-B14F-4D97-AF65-F5344CB8AC3E}">
        <p14:creationId xmlns:p14="http://schemas.microsoft.com/office/powerpoint/2010/main" val="245132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0"/>
            <a:ext cx="7042150" cy="583199"/>
          </a:xfrm>
        </p:spPr>
        <p:txBody>
          <a:bodyPr/>
          <a:lstStyle/>
          <a:p>
            <a:r>
              <a:rPr lang="en-US" sz="2400" b="1" u="sng" dirty="0"/>
              <a:t>Social Engineering</a:t>
            </a:r>
            <a:endParaRPr lang="en-MY" sz="24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16" name="Rectangle: Rounded Corners 15">
            <a:extLst>
              <a:ext uri="{FF2B5EF4-FFF2-40B4-BE49-F238E27FC236}">
                <a16:creationId xmlns:a16="http://schemas.microsoft.com/office/drawing/2014/main" id="{91AAB918-6D1A-4781-A968-F3F224603E9D}"/>
              </a:ext>
            </a:extLst>
          </p:cNvPr>
          <p:cNvSpPr/>
          <p:nvPr/>
        </p:nvSpPr>
        <p:spPr bwMode="auto">
          <a:xfrm>
            <a:off x="107504" y="583199"/>
            <a:ext cx="8887024" cy="1156027"/>
          </a:xfrm>
          <a:prstGeom prst="roundRect">
            <a:avLst/>
          </a:prstGeom>
          <a:solidFill>
            <a:schemeClr val="accent4">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Social Engineering	is the art of manipulating people so that, they give up confidential data and bank information as well as giving them control over your computer. They seek passwords or bank information or access your computer to secretly install malicious software.</a:t>
            </a:r>
          </a:p>
        </p:txBody>
      </p:sp>
      <p:sp>
        <p:nvSpPr>
          <p:cNvPr id="12" name="Rectangle: Rounded Corners 11">
            <a:extLst>
              <a:ext uri="{FF2B5EF4-FFF2-40B4-BE49-F238E27FC236}">
                <a16:creationId xmlns:a16="http://schemas.microsoft.com/office/drawing/2014/main" id="{72B6E502-EA19-4692-B764-BD0941E13D79}"/>
              </a:ext>
            </a:extLst>
          </p:cNvPr>
          <p:cNvSpPr/>
          <p:nvPr/>
        </p:nvSpPr>
        <p:spPr bwMode="auto">
          <a:xfrm>
            <a:off x="3995936" y="2204864"/>
            <a:ext cx="4998592" cy="4069937"/>
          </a:xfrm>
          <a:prstGeom prst="roundRect">
            <a:avLst>
              <a:gd name="adj" fmla="val 1118"/>
            </a:avLst>
          </a:prstGeom>
          <a:solidFill>
            <a:schemeClr val="accent4">
              <a:lumMod val="40000"/>
              <a:lumOff val="6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1" i="0" u="none" strike="noStrike" cap="none" normalizeH="0" baseline="0" dirty="0">
                <a:ln>
                  <a:noFill/>
                </a:ln>
                <a:effectLst/>
                <a:latin typeface="Calibri" panose="020F0502020204030204" pitchFamily="34" charset="0"/>
                <a:cs typeface="Calibri" panose="020F0502020204030204" pitchFamily="34" charset="0"/>
              </a:rPr>
              <a:t>Phishing</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 tactics include deceptive emails, websites, and text messages to steal information.</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Spear Phishing: email is used to carry out targeted attacks against individuals or businesses.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1" i="0" u="none" strike="noStrike" cap="none" normalizeH="0" baseline="0" dirty="0">
                <a:ln>
                  <a:noFill/>
                </a:ln>
                <a:effectLst/>
                <a:latin typeface="Calibri" panose="020F0502020204030204" pitchFamily="34" charset="0"/>
                <a:cs typeface="Calibri" panose="020F0502020204030204" pitchFamily="34" charset="0"/>
              </a:rPr>
              <a:t>Baiting</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 an online and physical social engineering attack that promises the victim a reward.</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1" i="0" u="none" strike="noStrike" cap="none" normalizeH="0" baseline="0" dirty="0">
                <a:ln>
                  <a:noFill/>
                </a:ln>
                <a:effectLst/>
                <a:latin typeface="Calibri" panose="020F0502020204030204" pitchFamily="34" charset="0"/>
                <a:cs typeface="Calibri" panose="020F0502020204030204" pitchFamily="34" charset="0"/>
              </a:rPr>
              <a:t>Malware</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 victims are tricked into believing that malware is installed on their computer and that if they pay, the malware will be removed.</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1" i="0" u="none" strike="noStrike" cap="none" normalizeH="0" baseline="0" dirty="0">
                <a:ln>
                  <a:noFill/>
                </a:ln>
                <a:effectLst/>
                <a:latin typeface="Calibri" panose="020F0502020204030204" pitchFamily="34" charset="0"/>
                <a:cs typeface="Calibri" panose="020F0502020204030204" pitchFamily="34" charset="0"/>
              </a:rPr>
              <a:t>Pretexting:</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 uses a false identity to trick victims into giving up information.</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1" i="0" u="none" strike="noStrike" cap="none" normalizeH="0" baseline="0" dirty="0">
                <a:ln>
                  <a:noFill/>
                </a:ln>
                <a:effectLst/>
                <a:latin typeface="Calibri" panose="020F0502020204030204" pitchFamily="34" charset="0"/>
                <a:cs typeface="Calibri" panose="020F0502020204030204" pitchFamily="34" charset="0"/>
              </a:rPr>
              <a:t>Water-Holing</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 an advanced social engineering attack that infects both a website and its visitors with malware. </a:t>
            </a:r>
          </a:p>
        </p:txBody>
      </p:sp>
      <p:sp>
        <p:nvSpPr>
          <p:cNvPr id="6" name="Rectangle: Rounded Corners 5">
            <a:extLst>
              <a:ext uri="{FF2B5EF4-FFF2-40B4-BE49-F238E27FC236}">
                <a16:creationId xmlns:a16="http://schemas.microsoft.com/office/drawing/2014/main" id="{55222A96-62D9-42F4-83A6-6917C60E1ABD}"/>
              </a:ext>
            </a:extLst>
          </p:cNvPr>
          <p:cNvSpPr/>
          <p:nvPr/>
        </p:nvSpPr>
        <p:spPr bwMode="auto">
          <a:xfrm>
            <a:off x="408135" y="2322425"/>
            <a:ext cx="2955781" cy="1033589"/>
          </a:xfrm>
          <a:prstGeom prst="roundRect">
            <a:avLst>
              <a:gd name="adj" fmla="val 1118"/>
            </a:avLst>
          </a:prstGeom>
          <a:solidFill>
            <a:schemeClr val="accent4">
              <a:lumMod val="75000"/>
            </a:schemeClr>
          </a:solidFill>
          <a:ln w="12700" cap="flat" cmpd="sng" algn="ctr">
            <a:no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Security awareness training</a:t>
            </a:r>
          </a:p>
        </p:txBody>
      </p:sp>
      <p:sp>
        <p:nvSpPr>
          <p:cNvPr id="7" name="Rectangle: Rounded Corners 6">
            <a:extLst>
              <a:ext uri="{FF2B5EF4-FFF2-40B4-BE49-F238E27FC236}">
                <a16:creationId xmlns:a16="http://schemas.microsoft.com/office/drawing/2014/main" id="{22E561B5-6690-42C9-AABD-2B25CB4F6DB2}"/>
              </a:ext>
            </a:extLst>
          </p:cNvPr>
          <p:cNvSpPr/>
          <p:nvPr/>
        </p:nvSpPr>
        <p:spPr bwMode="auto">
          <a:xfrm>
            <a:off x="408136" y="3748960"/>
            <a:ext cx="2955781" cy="1033589"/>
          </a:xfrm>
          <a:prstGeom prst="roundRect">
            <a:avLst>
              <a:gd name="adj" fmla="val 1118"/>
            </a:avLst>
          </a:prstGeom>
          <a:solidFill>
            <a:schemeClr val="accent4">
              <a:lumMod val="75000"/>
            </a:schemeClr>
          </a:solidFill>
          <a:ln w="12700" cap="flat" cmpd="sng" algn="ctr">
            <a:no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Antivirus and endpoint security tools</a:t>
            </a:r>
          </a:p>
        </p:txBody>
      </p:sp>
      <p:sp>
        <p:nvSpPr>
          <p:cNvPr id="8" name="Rectangle: Rounded Corners 7">
            <a:extLst>
              <a:ext uri="{FF2B5EF4-FFF2-40B4-BE49-F238E27FC236}">
                <a16:creationId xmlns:a16="http://schemas.microsoft.com/office/drawing/2014/main" id="{FC4710FD-9883-4742-92B8-C4DBA861DA81}"/>
              </a:ext>
            </a:extLst>
          </p:cNvPr>
          <p:cNvSpPr/>
          <p:nvPr/>
        </p:nvSpPr>
        <p:spPr bwMode="auto">
          <a:xfrm>
            <a:off x="408136" y="5262481"/>
            <a:ext cx="2896373" cy="1033589"/>
          </a:xfrm>
          <a:prstGeom prst="roundRect">
            <a:avLst>
              <a:gd name="adj" fmla="val 1118"/>
            </a:avLst>
          </a:prstGeom>
          <a:solidFill>
            <a:schemeClr val="accent4">
              <a:lumMod val="75000"/>
            </a:schemeClr>
          </a:solidFill>
          <a:ln w="12700" cap="flat" cmpd="sng" algn="ctr">
            <a:no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Penetration testing</a:t>
            </a:r>
          </a:p>
        </p:txBody>
      </p:sp>
      <p:sp>
        <p:nvSpPr>
          <p:cNvPr id="9" name="TextBox 8">
            <a:extLst>
              <a:ext uri="{FF2B5EF4-FFF2-40B4-BE49-F238E27FC236}">
                <a16:creationId xmlns:a16="http://schemas.microsoft.com/office/drawing/2014/main" id="{14155FF8-13CA-4FB9-BF02-A2D8A1D5E288}"/>
              </a:ext>
            </a:extLst>
          </p:cNvPr>
          <p:cNvSpPr txBox="1"/>
          <p:nvPr/>
        </p:nvSpPr>
        <p:spPr>
          <a:xfrm>
            <a:off x="1173396" y="1742079"/>
            <a:ext cx="1569660"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Defense Plan</a:t>
            </a:r>
            <a:endParaRPr lang="en-MY" u="sng"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D7966031-AEE5-473E-BDF7-C21351AE8281}"/>
              </a:ext>
            </a:extLst>
          </p:cNvPr>
          <p:cNvSpPr txBox="1"/>
          <p:nvPr/>
        </p:nvSpPr>
        <p:spPr>
          <a:xfrm>
            <a:off x="5694268" y="1774348"/>
            <a:ext cx="1197764"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Examples</a:t>
            </a:r>
            <a:endParaRPr lang="en-MY"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72658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80916"/>
            <a:ext cx="7042150" cy="583788"/>
          </a:xfrm>
        </p:spPr>
        <p:txBody>
          <a:bodyPr/>
          <a:lstStyle/>
          <a:p>
            <a:r>
              <a:rPr lang="en-US" sz="2400" b="1" u="sng" dirty="0"/>
              <a:t>Insider Threats</a:t>
            </a:r>
            <a:endParaRPr lang="en-MY" sz="24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7" name="Rectangle: Rounded Corners 6">
            <a:extLst>
              <a:ext uri="{FF2B5EF4-FFF2-40B4-BE49-F238E27FC236}">
                <a16:creationId xmlns:a16="http://schemas.microsoft.com/office/drawing/2014/main" id="{C03390A0-E8ED-4761-B667-B3E1C05F37DD}"/>
              </a:ext>
            </a:extLst>
          </p:cNvPr>
          <p:cNvSpPr/>
          <p:nvPr/>
        </p:nvSpPr>
        <p:spPr bwMode="auto">
          <a:xfrm>
            <a:off x="4495625" y="2200329"/>
            <a:ext cx="4448237" cy="4325843"/>
          </a:xfrm>
          <a:prstGeom prst="roundRect">
            <a:avLst>
              <a:gd name="adj" fmla="val 3178"/>
            </a:avLst>
          </a:prstGeom>
          <a:solidFill>
            <a:schemeClr val="accent3">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Examples:</a:t>
            </a:r>
          </a:p>
          <a:p>
            <a:pPr marL="0" marR="0" indent="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Tesla: A malicious insider sabotaged systems and sent proprietary data to third parties.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Facebook: A security engineer abused his access to stalk women.</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Coca-Cola:  A malicious insider stole a hard drive full of personnel data.</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err="1">
                <a:ln>
                  <a:noFill/>
                </a:ln>
                <a:effectLst/>
                <a:latin typeface="Calibri" panose="020F0502020204030204" pitchFamily="34" charset="0"/>
                <a:cs typeface="Calibri" panose="020F0502020204030204" pitchFamily="34" charset="0"/>
              </a:rPr>
              <a:t>Suntrust</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 Bank: A malicious insider stole personal data, including account information, for 1.5 million customers to provide to a criminal organization.</a:t>
            </a:r>
            <a:endParaRPr kumimoji="0" lang="en-MY" sz="16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17" name="Rectangle: Rounded Corners 16">
            <a:extLst>
              <a:ext uri="{FF2B5EF4-FFF2-40B4-BE49-F238E27FC236}">
                <a16:creationId xmlns:a16="http://schemas.microsoft.com/office/drawing/2014/main" id="{0E19A432-F5A2-4A50-9A7E-26E1C0A60EFA}"/>
              </a:ext>
            </a:extLst>
          </p:cNvPr>
          <p:cNvSpPr/>
          <p:nvPr/>
        </p:nvSpPr>
        <p:spPr bwMode="auto">
          <a:xfrm>
            <a:off x="154186" y="752994"/>
            <a:ext cx="8789676" cy="936104"/>
          </a:xfrm>
          <a:prstGeom prst="roundRect">
            <a:avLst/>
          </a:prstGeom>
          <a:solidFill>
            <a:schemeClr val="accent3">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An insider threat is a malicious threat to an organization that comes from people within the organization, such as employees, former employees, contractors or business associates, who have inside information concerning the organization's security practices, data and computer systems.</a:t>
            </a:r>
          </a:p>
        </p:txBody>
      </p:sp>
      <p:sp>
        <p:nvSpPr>
          <p:cNvPr id="5" name="Rectangle: Rounded Corners 4">
            <a:extLst>
              <a:ext uri="{FF2B5EF4-FFF2-40B4-BE49-F238E27FC236}">
                <a16:creationId xmlns:a16="http://schemas.microsoft.com/office/drawing/2014/main" id="{D3FB5AC2-96C3-4735-8DC7-D5CD410423D8}"/>
              </a:ext>
            </a:extLst>
          </p:cNvPr>
          <p:cNvSpPr/>
          <p:nvPr/>
        </p:nvSpPr>
        <p:spPr bwMode="auto">
          <a:xfrm>
            <a:off x="161172" y="2190242"/>
            <a:ext cx="4073941" cy="648072"/>
          </a:xfrm>
          <a:prstGeom prst="roundRect">
            <a:avLst/>
          </a:prstGeom>
          <a:solidFill>
            <a:schemeClr val="accent3">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Monitor activity, files, and emails on your core data sources.</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9" name="Rectangle: Rounded Corners 8">
            <a:extLst>
              <a:ext uri="{FF2B5EF4-FFF2-40B4-BE49-F238E27FC236}">
                <a16:creationId xmlns:a16="http://schemas.microsoft.com/office/drawing/2014/main" id="{B7B7155A-03C7-4142-9DF7-0C8FBA681D13}"/>
              </a:ext>
            </a:extLst>
          </p:cNvPr>
          <p:cNvSpPr/>
          <p:nvPr/>
        </p:nvSpPr>
        <p:spPr bwMode="auto">
          <a:xfrm>
            <a:off x="154186" y="2936020"/>
            <a:ext cx="4073941" cy="648072"/>
          </a:xfrm>
          <a:prstGeom prst="roundRect">
            <a:avLst/>
          </a:prstGeom>
          <a:solidFill>
            <a:schemeClr val="accent3">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Identify and discover where your sensitive files live.</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849A5380-0A1F-44EB-A3E1-81A363AF605A}"/>
              </a:ext>
            </a:extLst>
          </p:cNvPr>
          <p:cNvSpPr/>
          <p:nvPr/>
        </p:nvSpPr>
        <p:spPr bwMode="auto">
          <a:xfrm>
            <a:off x="161172" y="3658073"/>
            <a:ext cx="4073941" cy="648072"/>
          </a:xfrm>
          <a:prstGeom prst="roundRect">
            <a:avLst/>
          </a:prstGeom>
          <a:solidFill>
            <a:schemeClr val="accent3">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Determine who has access to that data and who should.</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3BA8DB02-BA49-4E4E-928A-9717F5CACD1C}"/>
              </a:ext>
            </a:extLst>
          </p:cNvPr>
          <p:cNvSpPr/>
          <p:nvPr/>
        </p:nvSpPr>
        <p:spPr bwMode="auto">
          <a:xfrm>
            <a:off x="154186" y="4403851"/>
            <a:ext cx="4073941" cy="648072"/>
          </a:xfrm>
          <a:prstGeom prst="roundRect">
            <a:avLst/>
          </a:prstGeom>
          <a:solidFill>
            <a:schemeClr val="accent3">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Maintain a least privilege model through your infrastructure.</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ABF736CC-2E37-4D83-9AE6-73DB9DAEB57F}"/>
              </a:ext>
            </a:extLst>
          </p:cNvPr>
          <p:cNvSpPr/>
          <p:nvPr/>
        </p:nvSpPr>
        <p:spPr bwMode="auto">
          <a:xfrm>
            <a:off x="168158" y="5137173"/>
            <a:ext cx="4073941" cy="648072"/>
          </a:xfrm>
          <a:prstGeom prst="roundRect">
            <a:avLst/>
          </a:prstGeom>
          <a:solidFill>
            <a:schemeClr val="accent3">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Apply security analytics to alert on abnormal behaviors.</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3BBFB280-C2E6-4B4F-BA24-1B92AD42FC2D}"/>
              </a:ext>
            </a:extLst>
          </p:cNvPr>
          <p:cNvSpPr/>
          <p:nvPr/>
        </p:nvSpPr>
        <p:spPr bwMode="auto">
          <a:xfrm>
            <a:off x="161172" y="5882951"/>
            <a:ext cx="4073941" cy="648072"/>
          </a:xfrm>
          <a:prstGeom prst="roundRect">
            <a:avLst/>
          </a:prstGeom>
          <a:solidFill>
            <a:schemeClr val="accent3">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Train your employees to adopt a data security mindset.</a:t>
            </a:r>
            <a:endParaRPr kumimoji="0" lang="en-MY"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AFD974B-4C36-4980-9B21-E3F0AE9E0404}"/>
              </a:ext>
            </a:extLst>
          </p:cNvPr>
          <p:cNvSpPr txBox="1"/>
          <p:nvPr/>
        </p:nvSpPr>
        <p:spPr>
          <a:xfrm>
            <a:off x="1173396" y="1742079"/>
            <a:ext cx="1569660"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Defense Plan</a:t>
            </a:r>
            <a:endParaRPr lang="en-MY" u="sng" dirty="0">
              <a:effectLst>
                <a:outerShdw blurRad="38100" dist="38100" dir="2700000" algn="tl">
                  <a:srgbClr val="000000">
                    <a:alpha val="43137"/>
                  </a:srgbClr>
                </a:outerShdw>
              </a:effectLst>
            </a:endParaRPr>
          </a:p>
        </p:txBody>
      </p:sp>
      <p:sp>
        <p:nvSpPr>
          <p:cNvPr id="15" name="TextBox 14">
            <a:extLst>
              <a:ext uri="{FF2B5EF4-FFF2-40B4-BE49-F238E27FC236}">
                <a16:creationId xmlns:a16="http://schemas.microsoft.com/office/drawing/2014/main" id="{6386E310-49E1-4D03-B928-B34BDB6BFFAC}"/>
              </a:ext>
            </a:extLst>
          </p:cNvPr>
          <p:cNvSpPr txBox="1"/>
          <p:nvPr/>
        </p:nvSpPr>
        <p:spPr>
          <a:xfrm>
            <a:off x="5694268" y="1774348"/>
            <a:ext cx="1197764"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Examples</a:t>
            </a:r>
            <a:endParaRPr lang="en-MY"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8698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80916"/>
            <a:ext cx="7042150" cy="511780"/>
          </a:xfrm>
        </p:spPr>
        <p:txBody>
          <a:bodyPr/>
          <a:lstStyle/>
          <a:p>
            <a:r>
              <a:rPr lang="en-US" sz="2400" b="1" u="sng" dirty="0">
                <a:solidFill>
                  <a:schemeClr val="tx1"/>
                </a:solidFill>
              </a:rPr>
              <a:t>Script Threat</a:t>
            </a:r>
            <a:endParaRPr lang="en-MY" sz="2400" b="1" u="sng" dirty="0">
              <a:solidFill>
                <a:schemeClr val="tx1"/>
              </a:solidFill>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14" name="Rectangle: Rounded Corners 13">
            <a:extLst>
              <a:ext uri="{FF2B5EF4-FFF2-40B4-BE49-F238E27FC236}">
                <a16:creationId xmlns:a16="http://schemas.microsoft.com/office/drawing/2014/main" id="{38E39EB4-56C2-49AF-B758-B0AEE8E9D527}"/>
              </a:ext>
            </a:extLst>
          </p:cNvPr>
          <p:cNvSpPr/>
          <p:nvPr/>
        </p:nvSpPr>
        <p:spPr bwMode="auto">
          <a:xfrm>
            <a:off x="215364" y="771247"/>
            <a:ext cx="8821132" cy="1102452"/>
          </a:xfrm>
          <a:prstGeom prst="roundRect">
            <a:avLst/>
          </a:prstGeom>
          <a:solidFill>
            <a:schemeClr val="accent6">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Script is written code that is interpreted and implemented by another application. Malware authors have taken advantage of the relative ease of producing scripts and have produced significant numbers of script-based malware, many of which are written using Visual Basic Script, JavaScript, and HTML.</a:t>
            </a:r>
          </a:p>
        </p:txBody>
      </p:sp>
      <p:sp>
        <p:nvSpPr>
          <p:cNvPr id="13" name="Rectangle: Rounded Corners 12">
            <a:extLst>
              <a:ext uri="{FF2B5EF4-FFF2-40B4-BE49-F238E27FC236}">
                <a16:creationId xmlns:a16="http://schemas.microsoft.com/office/drawing/2014/main" id="{BC1BC8A6-46C7-4334-B7B1-CEE9451F53EB}"/>
              </a:ext>
            </a:extLst>
          </p:cNvPr>
          <p:cNvSpPr/>
          <p:nvPr/>
        </p:nvSpPr>
        <p:spPr bwMode="auto">
          <a:xfrm>
            <a:off x="217248" y="2358039"/>
            <a:ext cx="8819248" cy="854937"/>
          </a:xfrm>
          <a:prstGeom prst="roundRect">
            <a:avLst>
              <a:gd name="adj" fmla="val 8362"/>
            </a:avLst>
          </a:prstGeom>
          <a:solidFill>
            <a:schemeClr val="accent6">
              <a:lumMod val="60000"/>
              <a:lumOff val="4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lang="en-US" sz="1600" dirty="0">
                <a:latin typeface="Calibri" panose="020F0502020204030204" pitchFamily="34" charset="0"/>
                <a:cs typeface="Calibri" panose="020F0502020204030204" pitchFamily="34" charset="0"/>
              </a:rPr>
              <a:t>B</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lack box testing can be performed.</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Code review is always a recommended practice, and it brings more reliable results too. </a:t>
            </a:r>
          </a:p>
          <a:p>
            <a:pPr marL="0" marR="0" indent="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6CC59498-2B2A-4E24-B953-AC54F2B955E8}"/>
              </a:ext>
            </a:extLst>
          </p:cNvPr>
          <p:cNvGrpSpPr/>
          <p:nvPr/>
        </p:nvGrpSpPr>
        <p:grpSpPr>
          <a:xfrm>
            <a:off x="118534" y="3788899"/>
            <a:ext cx="1892424" cy="2517003"/>
            <a:chOff x="5580112" y="2564904"/>
            <a:chExt cx="2304256" cy="2448272"/>
          </a:xfrm>
        </p:grpSpPr>
        <p:sp>
          <p:nvSpPr>
            <p:cNvPr id="5" name="Rectangle 4">
              <a:extLst>
                <a:ext uri="{FF2B5EF4-FFF2-40B4-BE49-F238E27FC236}">
                  <a16:creationId xmlns:a16="http://schemas.microsoft.com/office/drawing/2014/main" id="{277788F5-8AE2-42AB-A539-B1EB4F5F9981}"/>
                </a:ext>
              </a:extLst>
            </p:cNvPr>
            <p:cNvSpPr/>
            <p:nvPr/>
          </p:nvSpPr>
          <p:spPr bwMode="auto">
            <a:xfrm>
              <a:off x="5580112" y="2564904"/>
              <a:ext cx="2304256" cy="2448272"/>
            </a:xfrm>
            <a:prstGeom prst="rect">
              <a:avLst/>
            </a:prstGeom>
            <a:solidFill>
              <a:schemeClr val="accent6">
                <a:lumMod val="40000"/>
                <a:lumOff val="6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MY" sz="14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0D2C2FBC-6D20-4B02-B96E-3F32F67C5C58}"/>
                </a:ext>
              </a:extLst>
            </p:cNvPr>
            <p:cNvSpPr/>
            <p:nvPr/>
          </p:nvSpPr>
          <p:spPr bwMode="auto">
            <a:xfrm>
              <a:off x="5774587" y="2765143"/>
              <a:ext cx="1872208" cy="576064"/>
            </a:xfrm>
            <a:prstGeom prst="roundRect">
              <a:avLst/>
            </a:prstGeom>
            <a:solidFill>
              <a:schemeClr val="accent6">
                <a:lumMod val="20000"/>
                <a:lumOff val="80000"/>
              </a:schemeClr>
            </a:solidFill>
            <a:ln w="12700"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Username</a:t>
              </a:r>
              <a:endParaRPr kumimoji="0" lang="en-MY"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9ACA1BF7-345F-497E-A4FF-4FE51EC33390}"/>
                </a:ext>
              </a:extLst>
            </p:cNvPr>
            <p:cNvSpPr/>
            <p:nvPr/>
          </p:nvSpPr>
          <p:spPr bwMode="auto">
            <a:xfrm>
              <a:off x="5774587" y="3389574"/>
              <a:ext cx="1872208" cy="576064"/>
            </a:xfrm>
            <a:prstGeom prst="roundRect">
              <a:avLst/>
            </a:prstGeom>
            <a:solidFill>
              <a:schemeClr val="accent6">
                <a:lumMod val="20000"/>
                <a:lumOff val="80000"/>
              </a:schemeClr>
            </a:solidFill>
            <a:ln w="12700"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Password</a:t>
              </a:r>
              <a:endParaRPr kumimoji="0" lang="en-MY"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2" name="Rectangle: Rounded Corners 11">
              <a:extLst>
                <a:ext uri="{FF2B5EF4-FFF2-40B4-BE49-F238E27FC236}">
                  <a16:creationId xmlns:a16="http://schemas.microsoft.com/office/drawing/2014/main" id="{CDA08410-75FE-47DD-BC91-EABAC8D97CAB}"/>
                </a:ext>
              </a:extLst>
            </p:cNvPr>
            <p:cNvSpPr/>
            <p:nvPr/>
          </p:nvSpPr>
          <p:spPr bwMode="auto">
            <a:xfrm>
              <a:off x="5774587" y="4222060"/>
              <a:ext cx="1872208" cy="576064"/>
            </a:xfrm>
            <a:prstGeom prst="roundRect">
              <a:avLst/>
            </a:prstGeom>
            <a:solidFill>
              <a:schemeClr val="accent6">
                <a:lumMod val="75000"/>
              </a:schemeClr>
            </a:solidFill>
            <a:ln w="12700" cap="flat" cmpd="sng" algn="ctr">
              <a:solidFill>
                <a:schemeClr val="bg1"/>
              </a:solidFill>
              <a:prstDash val="solid"/>
              <a:round/>
              <a:headEnd type="none" w="med" len="med"/>
              <a:tailEnd type="none" w="med" len="med"/>
            </a:ln>
            <a:effectLst>
              <a:outerShdw blurRad="57785" dist="33020" dir="318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LOGIN</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grpSp>
      <p:sp>
        <p:nvSpPr>
          <p:cNvPr id="21" name="Rectangle: Rounded Corners 20">
            <a:extLst>
              <a:ext uri="{FF2B5EF4-FFF2-40B4-BE49-F238E27FC236}">
                <a16:creationId xmlns:a16="http://schemas.microsoft.com/office/drawing/2014/main" id="{9469D213-5F68-4F83-9F5C-6A693CB15D69}"/>
              </a:ext>
            </a:extLst>
          </p:cNvPr>
          <p:cNvSpPr/>
          <p:nvPr/>
        </p:nvSpPr>
        <p:spPr bwMode="auto">
          <a:xfrm>
            <a:off x="6744214" y="3773441"/>
            <a:ext cx="2307979" cy="2532462"/>
          </a:xfrm>
          <a:prstGeom prst="roundRect">
            <a:avLst>
              <a:gd name="adj" fmla="val 4707"/>
            </a:avLst>
          </a:prstGeom>
          <a:solidFill>
            <a:schemeClr val="accent6">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algn="just" fontAlgn="base">
              <a:spcBef>
                <a:spcPct val="0"/>
              </a:spcBef>
              <a:spcAft>
                <a:spcPct val="0"/>
              </a:spcAf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The username is a parameter that is typed by the user in the login form as </a:t>
            </a:r>
            <a:r>
              <a:rPr kumimoji="0" lang="en-US" sz="1600" b="1" i="0" u="none" strike="noStrike" cap="none" normalizeH="0" baseline="0" dirty="0">
                <a:ln>
                  <a:noFill/>
                </a:ln>
                <a:solidFill>
                  <a:schemeClr val="tx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&lt;script&gt; function Login(form)</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 This way an attacker can type the malicious script instead of the correct username.</a:t>
            </a:r>
          </a:p>
        </p:txBody>
      </p:sp>
      <p:grpSp>
        <p:nvGrpSpPr>
          <p:cNvPr id="8" name="Group 7">
            <a:extLst>
              <a:ext uri="{FF2B5EF4-FFF2-40B4-BE49-F238E27FC236}">
                <a16:creationId xmlns:a16="http://schemas.microsoft.com/office/drawing/2014/main" id="{6854D02C-AABE-41E7-BBBD-A37303E19EE3}"/>
              </a:ext>
            </a:extLst>
          </p:cNvPr>
          <p:cNvGrpSpPr/>
          <p:nvPr/>
        </p:nvGrpSpPr>
        <p:grpSpPr>
          <a:xfrm>
            <a:off x="4367011" y="3788899"/>
            <a:ext cx="2238759" cy="2517003"/>
            <a:chOff x="6612357" y="2303184"/>
            <a:chExt cx="2238759" cy="2131989"/>
          </a:xfrm>
        </p:grpSpPr>
        <p:sp>
          <p:nvSpPr>
            <p:cNvPr id="23" name="Rectangle 22">
              <a:extLst>
                <a:ext uri="{FF2B5EF4-FFF2-40B4-BE49-F238E27FC236}">
                  <a16:creationId xmlns:a16="http://schemas.microsoft.com/office/drawing/2014/main" id="{362A29A5-A029-44CB-829F-1410A2F0D41C}"/>
                </a:ext>
              </a:extLst>
            </p:cNvPr>
            <p:cNvSpPr/>
            <p:nvPr/>
          </p:nvSpPr>
          <p:spPr bwMode="auto">
            <a:xfrm>
              <a:off x="6612357" y="2303184"/>
              <a:ext cx="2238759" cy="2131989"/>
            </a:xfrm>
            <a:prstGeom prst="rect">
              <a:avLst/>
            </a:prstGeom>
            <a:solidFill>
              <a:schemeClr val="accent6">
                <a:lumMod val="40000"/>
                <a:lumOff val="6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MY" sz="14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sp>
          <p:nvSpPr>
            <p:cNvPr id="25" name="Rectangle: Rounded Corners 24">
              <a:extLst>
                <a:ext uri="{FF2B5EF4-FFF2-40B4-BE49-F238E27FC236}">
                  <a16:creationId xmlns:a16="http://schemas.microsoft.com/office/drawing/2014/main" id="{9BE72B5C-532C-4067-B5FB-9F5D99937E47}"/>
                </a:ext>
              </a:extLst>
            </p:cNvPr>
            <p:cNvSpPr/>
            <p:nvPr/>
          </p:nvSpPr>
          <p:spPr bwMode="auto">
            <a:xfrm>
              <a:off x="6772075" y="2477555"/>
              <a:ext cx="1914685" cy="501644"/>
            </a:xfrm>
            <a:prstGeom prst="roundRect">
              <a:avLst/>
            </a:prstGeom>
            <a:solidFill>
              <a:schemeClr val="accent6">
                <a:lumMod val="20000"/>
                <a:lumOff val="80000"/>
              </a:schemeClr>
            </a:solidFill>
            <a:ln w="12700"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05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&lt;script&gt; function Login(form)</a:t>
              </a:r>
              <a:endParaRPr kumimoji="0" lang="en-MY" sz="10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6" name="Rectangle: Rounded Corners 25">
              <a:extLst>
                <a:ext uri="{FF2B5EF4-FFF2-40B4-BE49-F238E27FC236}">
                  <a16:creationId xmlns:a16="http://schemas.microsoft.com/office/drawing/2014/main" id="{01F4EF1D-285E-4145-8CA1-FC4A4E1F1ED8}"/>
                </a:ext>
              </a:extLst>
            </p:cNvPr>
            <p:cNvSpPr/>
            <p:nvPr/>
          </p:nvSpPr>
          <p:spPr bwMode="auto">
            <a:xfrm>
              <a:off x="6772075" y="3021318"/>
              <a:ext cx="1914685" cy="501644"/>
            </a:xfrm>
            <a:prstGeom prst="roundRect">
              <a:avLst/>
            </a:prstGeom>
            <a:solidFill>
              <a:schemeClr val="accent6">
                <a:lumMod val="20000"/>
                <a:lumOff val="80000"/>
              </a:schemeClr>
            </a:solidFill>
            <a:ln w="12700" cap="flat" cmpd="sng" algn="ctr">
              <a:noFill/>
              <a:prstDash val="solid"/>
              <a:round/>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400" dirty="0">
                  <a:latin typeface="Calibri" panose="020F0502020204030204" pitchFamily="34" charset="0"/>
                  <a:cs typeface="Calibri" panose="020F0502020204030204" pitchFamily="34" charset="0"/>
                </a:rPr>
                <a:t>Password</a:t>
              </a:r>
              <a:endParaRPr kumimoji="0" lang="en-MY"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61EF780E-9825-4F8B-B48E-7980745A8E6C}"/>
                </a:ext>
              </a:extLst>
            </p:cNvPr>
            <p:cNvSpPr/>
            <p:nvPr/>
          </p:nvSpPr>
          <p:spPr bwMode="auto">
            <a:xfrm>
              <a:off x="6772075" y="3759098"/>
              <a:ext cx="1914684" cy="501644"/>
            </a:xfrm>
            <a:prstGeom prst="roundRect">
              <a:avLst/>
            </a:prstGeom>
            <a:solidFill>
              <a:schemeClr val="accent6">
                <a:lumMod val="75000"/>
              </a:schemeClr>
            </a:solidFill>
            <a:ln w="12700" cap="flat" cmpd="sng" algn="ctr">
              <a:solidFill>
                <a:schemeClr val="bg1"/>
              </a:solidFill>
              <a:prstDash val="solid"/>
              <a:round/>
              <a:headEnd type="none" w="med" len="med"/>
              <a:tailEnd type="none" w="med" len="med"/>
            </a:ln>
            <a:effectLst>
              <a:outerShdw blurRad="57785" dist="33020" dir="3180000" algn="ctr">
                <a:srgbClr val="000000">
                  <a:alpha val="30000"/>
                </a:srgb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LOGIN</a:t>
              </a:r>
              <a:endParaRPr kumimoji="0" lang="en-MY" sz="14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grpSp>
      <p:sp>
        <p:nvSpPr>
          <p:cNvPr id="28" name="TextBox 27">
            <a:extLst>
              <a:ext uri="{FF2B5EF4-FFF2-40B4-BE49-F238E27FC236}">
                <a16:creationId xmlns:a16="http://schemas.microsoft.com/office/drawing/2014/main" id="{2190E775-044F-4362-AAB1-2B1C27108BC7}"/>
              </a:ext>
            </a:extLst>
          </p:cNvPr>
          <p:cNvSpPr txBox="1"/>
          <p:nvPr/>
        </p:nvSpPr>
        <p:spPr>
          <a:xfrm>
            <a:off x="215364" y="1945804"/>
            <a:ext cx="1569660"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Defense Plan</a:t>
            </a:r>
            <a:endParaRPr lang="en-MY" u="sng" dirty="0">
              <a:effectLst>
                <a:outerShdw blurRad="38100" dist="38100" dir="2700000" algn="tl">
                  <a:srgbClr val="000000">
                    <a:alpha val="43137"/>
                  </a:srgbClr>
                </a:outerShdw>
              </a:effectLst>
            </a:endParaRPr>
          </a:p>
        </p:txBody>
      </p:sp>
      <p:sp>
        <p:nvSpPr>
          <p:cNvPr id="29" name="TextBox 28">
            <a:extLst>
              <a:ext uri="{FF2B5EF4-FFF2-40B4-BE49-F238E27FC236}">
                <a16:creationId xmlns:a16="http://schemas.microsoft.com/office/drawing/2014/main" id="{2D91D950-6F02-422A-A790-6F9AD9E387B3}"/>
              </a:ext>
            </a:extLst>
          </p:cNvPr>
          <p:cNvSpPr txBox="1"/>
          <p:nvPr/>
        </p:nvSpPr>
        <p:spPr>
          <a:xfrm>
            <a:off x="243246" y="3372299"/>
            <a:ext cx="1197764"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Examples</a:t>
            </a:r>
            <a:endParaRPr lang="en-MY" u="sng" dirty="0">
              <a:effectLst>
                <a:outerShdw blurRad="38100" dist="38100" dir="2700000" algn="tl">
                  <a:srgbClr val="000000">
                    <a:alpha val="43137"/>
                  </a:srgbClr>
                </a:outerShdw>
              </a:effectLst>
            </a:endParaRPr>
          </a:p>
        </p:txBody>
      </p:sp>
      <p:sp>
        <p:nvSpPr>
          <p:cNvPr id="30" name="Rectangle: Rounded Corners 29">
            <a:extLst>
              <a:ext uri="{FF2B5EF4-FFF2-40B4-BE49-F238E27FC236}">
                <a16:creationId xmlns:a16="http://schemas.microsoft.com/office/drawing/2014/main" id="{72C0CB21-6CEA-4A44-828A-C643C411803E}"/>
              </a:ext>
            </a:extLst>
          </p:cNvPr>
          <p:cNvSpPr/>
          <p:nvPr/>
        </p:nvSpPr>
        <p:spPr bwMode="auto">
          <a:xfrm>
            <a:off x="2168186" y="3773611"/>
            <a:ext cx="1971529" cy="2532291"/>
          </a:xfrm>
          <a:prstGeom prst="roundRect">
            <a:avLst>
              <a:gd name="adj" fmla="val 2630"/>
            </a:avLst>
          </a:prstGeom>
          <a:solidFill>
            <a:schemeClr val="accent6">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Wrong credentials are typed, an error message like “</a:t>
            </a:r>
            <a:r>
              <a:rPr kumimoji="0" lang="en-US" sz="1600" b="1" i="0" u="none" strike="noStrike" cap="none" normalizeH="0" baseline="0" dirty="0">
                <a:ln>
                  <a:noFill/>
                </a:ln>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Sorry your username or your credentials are wrong</a:t>
            </a:r>
            <a:r>
              <a:rPr kumimoji="0" lang="en-US" sz="1600" b="0" i="0" u="none" strike="noStrike" cap="none" normalizeH="0" baseline="0" dirty="0">
                <a:ln>
                  <a:noFill/>
                </a:ln>
                <a:effectLst/>
                <a:latin typeface="Calibri" panose="020F0502020204030204" pitchFamily="34" charset="0"/>
                <a:cs typeface="Calibri" panose="020F0502020204030204" pitchFamily="34" charset="0"/>
              </a:rPr>
              <a:t>” will be displayed.</a:t>
            </a:r>
          </a:p>
        </p:txBody>
      </p:sp>
    </p:spTree>
    <p:extLst>
      <p:ext uri="{BB962C8B-B14F-4D97-AF65-F5344CB8AC3E}">
        <p14:creationId xmlns:p14="http://schemas.microsoft.com/office/powerpoint/2010/main" val="2144970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0565"/>
            <a:ext cx="7042150" cy="511780"/>
          </a:xfrm>
        </p:spPr>
        <p:txBody>
          <a:bodyPr/>
          <a:lstStyle/>
          <a:p>
            <a:r>
              <a:rPr lang="en-US" sz="2400" b="1" u="sng" dirty="0">
                <a:solidFill>
                  <a:schemeClr val="tx1"/>
                </a:solidFill>
                <a:latin typeface="Calibri" panose="020F0502020204030204" pitchFamily="34" charset="0"/>
                <a:cs typeface="Calibri" panose="020F0502020204030204" pitchFamily="34" charset="0"/>
              </a:rPr>
              <a:t>Bypass Authentication Threat</a:t>
            </a:r>
            <a:endParaRPr lang="en-MY" sz="2400" b="1" u="sng" dirty="0">
              <a:solidFill>
                <a:schemeClr val="tx1"/>
              </a:solidFill>
              <a:latin typeface="Calibri" panose="020F0502020204030204" pitchFamily="34" charset="0"/>
              <a:cs typeface="Calibri" panose="020F0502020204030204" pitchFamily="34" charset="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18" name="Rectangle: Rounded Corners 17">
            <a:extLst>
              <a:ext uri="{FF2B5EF4-FFF2-40B4-BE49-F238E27FC236}">
                <a16:creationId xmlns:a16="http://schemas.microsoft.com/office/drawing/2014/main" id="{13D819C9-FF00-4402-9FAC-609D59B5D4AF}"/>
              </a:ext>
            </a:extLst>
          </p:cNvPr>
          <p:cNvSpPr/>
          <p:nvPr/>
        </p:nvSpPr>
        <p:spPr bwMode="auto">
          <a:xfrm>
            <a:off x="71500" y="908720"/>
            <a:ext cx="8897344" cy="1440160"/>
          </a:xfrm>
          <a:prstGeom prst="roundRect">
            <a:avLst>
              <a:gd name="adj" fmla="val 7948"/>
            </a:avLst>
          </a:prstGeom>
          <a:solidFill>
            <a:schemeClr val="accent1">
              <a:lumMod val="75000"/>
            </a:schemeClr>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 flaw in the application that allows users to access application resources </a:t>
            </a:r>
            <a:r>
              <a:rPr kumimoji="0" lang="en-US" sz="1600" b="1" i="0" u="none" strike="noStrike" cap="none" normalizeH="0" baseline="0" dirty="0">
                <a:ln>
                  <a:noFill/>
                </a:ln>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without authentication </a:t>
            </a: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is referred as’ Authentication Bypass’. Authentication bypass vulnerability is generally caused when it is assumed that users will behave in a certain way and failing to foresee the consequences of users doing the unexpected.</a:t>
            </a:r>
            <a:endParaRPr lang="en-US" sz="1600" dirty="0">
              <a:solidFill>
                <a:schemeClr val="bg1"/>
              </a:solidFill>
              <a:latin typeface="Calibri" panose="020F0502020204030204" pitchFamily="34" charset="0"/>
              <a:cs typeface="Calibri" panose="020F0502020204030204" pitchFamily="34" charset="0"/>
            </a:endParaRPr>
          </a:p>
          <a:p>
            <a:pPr marL="0" marR="0" indent="0"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4" name="Rectangle: Rounded Corners 23">
            <a:extLst>
              <a:ext uri="{FF2B5EF4-FFF2-40B4-BE49-F238E27FC236}">
                <a16:creationId xmlns:a16="http://schemas.microsoft.com/office/drawing/2014/main" id="{5DC09573-BC25-43BC-BDBD-31BE5E48EACB}"/>
              </a:ext>
            </a:extLst>
          </p:cNvPr>
          <p:cNvSpPr/>
          <p:nvPr/>
        </p:nvSpPr>
        <p:spPr bwMode="auto">
          <a:xfrm>
            <a:off x="251520" y="2749361"/>
            <a:ext cx="3960440" cy="3777999"/>
          </a:xfrm>
          <a:prstGeom prst="roundRect">
            <a:avLst>
              <a:gd name="adj" fmla="val 3869"/>
            </a:avLst>
          </a:prstGeom>
          <a:solidFill>
            <a:schemeClr val="tx2">
              <a:lumMod val="40000"/>
              <a:lumOff val="6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Authenticate each application resource.</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Manage session cookies appropriately.</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Take extra care while validating authentication parameters to prevent SQL injection attacks. Use parametrized SQL queries or DB stored procedures for database calls.</a:t>
            </a:r>
          </a:p>
        </p:txBody>
      </p:sp>
      <p:sp>
        <p:nvSpPr>
          <p:cNvPr id="10" name="TextBox 9">
            <a:extLst>
              <a:ext uri="{FF2B5EF4-FFF2-40B4-BE49-F238E27FC236}">
                <a16:creationId xmlns:a16="http://schemas.microsoft.com/office/drawing/2014/main" id="{8AA22C46-AE20-4D13-ADE4-46CB00B701F1}"/>
              </a:ext>
            </a:extLst>
          </p:cNvPr>
          <p:cNvSpPr txBox="1"/>
          <p:nvPr/>
        </p:nvSpPr>
        <p:spPr>
          <a:xfrm>
            <a:off x="1259632" y="2380030"/>
            <a:ext cx="1569660"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Defense Plan</a:t>
            </a:r>
            <a:endParaRPr lang="en-MY" u="sng"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D04FB580-0664-416E-822F-11675BA7D286}"/>
              </a:ext>
            </a:extLst>
          </p:cNvPr>
          <p:cNvSpPr txBox="1"/>
          <p:nvPr/>
        </p:nvSpPr>
        <p:spPr>
          <a:xfrm>
            <a:off x="5780504" y="2412299"/>
            <a:ext cx="1197764"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Examples</a:t>
            </a:r>
            <a:endParaRPr lang="en-MY" u="sng" dirty="0">
              <a:effectLst>
                <a:outerShdw blurRad="38100" dist="38100" dir="2700000" algn="tl">
                  <a:srgbClr val="000000">
                    <a:alpha val="43137"/>
                  </a:srgbClr>
                </a:outerShdw>
              </a:effectLst>
            </a:endParaRPr>
          </a:p>
        </p:txBody>
      </p:sp>
      <p:sp>
        <p:nvSpPr>
          <p:cNvPr id="15" name="Rectangle: Rounded Corners 14">
            <a:extLst>
              <a:ext uri="{FF2B5EF4-FFF2-40B4-BE49-F238E27FC236}">
                <a16:creationId xmlns:a16="http://schemas.microsoft.com/office/drawing/2014/main" id="{B7520523-F265-40F7-9F5B-1D138422BF8E}"/>
              </a:ext>
            </a:extLst>
          </p:cNvPr>
          <p:cNvSpPr/>
          <p:nvPr/>
        </p:nvSpPr>
        <p:spPr bwMode="auto">
          <a:xfrm>
            <a:off x="4450665" y="2781631"/>
            <a:ext cx="4465563" cy="3777999"/>
          </a:xfrm>
          <a:prstGeom prst="roundRect">
            <a:avLst>
              <a:gd name="adj" fmla="val 3335"/>
            </a:avLst>
          </a:prstGeom>
          <a:solidFill>
            <a:schemeClr val="accent1">
              <a:lumMod val="20000"/>
              <a:lumOff val="8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Examples: </a:t>
            </a:r>
          </a:p>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Imagine a system that uses a parameter “auth” to signify if a user has been authenticated, and prompts for the ‘log in’ procedure if auth=0. As long as auth=1, the user remains authenticated and able to access restricted pages.</a:t>
            </a:r>
          </a:p>
          <a:p>
            <a:pPr marL="0" marR="0" indent="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While trying to get to a restricted page, a user’s browser might submit the below URL: </a:t>
            </a:r>
            <a:r>
              <a:rPr kumimoji="0" lang="en-US" sz="1600" b="0" i="0" u="none" strike="noStrike" cap="none" normalizeH="0" baseline="0" dirty="0">
                <a:ln>
                  <a:noFill/>
                </a:ln>
                <a:effectLst/>
                <a:latin typeface="Calibri" panose="020F0502020204030204" pitchFamily="34" charset="0"/>
                <a:cs typeface="Calibri" panose="020F0502020204030204" pitchFamily="34" charset="0"/>
                <a:hlinkClick r:id="rId3"/>
              </a:rPr>
              <a:t>http://www.mycorporatewebapp.com/remotemanagement.asp?auth=0</a:t>
            </a: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0" marR="0" indent="0" algn="just"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effectLst/>
              <a:latin typeface="Calibri" panose="020F0502020204030204" pitchFamily="34" charset="0"/>
              <a:cs typeface="Calibri" panose="020F0502020204030204" pitchFamily="34" charset="0"/>
            </a:endParaRPr>
          </a:p>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Bypassing this authentication might then be as simple as changing auth=0 to auth=1.</a:t>
            </a:r>
          </a:p>
        </p:txBody>
      </p:sp>
    </p:spTree>
    <p:extLst>
      <p:ext uri="{BB962C8B-B14F-4D97-AF65-F5344CB8AC3E}">
        <p14:creationId xmlns:p14="http://schemas.microsoft.com/office/powerpoint/2010/main" val="2922769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a:spLocks noGrp="1"/>
          </p:cNvSpPr>
          <p:nvPr>
            <p:ph idx="1"/>
          </p:nvPr>
        </p:nvSpPr>
        <p:spPr/>
        <p:txBody>
          <a:bodyPr/>
          <a:lstStyle/>
          <a:p>
            <a:r>
              <a:rPr lang="en-MY" dirty="0"/>
              <a:t>Types of Hackers</a:t>
            </a:r>
          </a:p>
          <a:p>
            <a:r>
              <a:rPr lang="en-MY" dirty="0"/>
              <a:t>Types of Threats</a:t>
            </a:r>
          </a:p>
          <a:p>
            <a:r>
              <a:rPr lang="en-MY" dirty="0"/>
              <a:t>Security Fundamental (CIA)</a:t>
            </a:r>
          </a:p>
          <a:p>
            <a:r>
              <a:rPr lang="en-MY" dirty="0"/>
              <a:t>Code of Ethics</a:t>
            </a:r>
          </a:p>
          <a:p>
            <a:r>
              <a:rPr lang="en-MY" dirty="0"/>
              <a:t>Scanning Method</a:t>
            </a:r>
          </a:p>
          <a:p>
            <a:r>
              <a:rPr lang="en-MY" dirty="0"/>
              <a:t>Vulnerability Analysis</a:t>
            </a:r>
          </a:p>
        </p:txBody>
      </p:sp>
      <p:sp>
        <p:nvSpPr>
          <p:cNvPr id="8" name="Title 1"/>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Topics &amp; Structure of The Lesson</a:t>
            </a:r>
            <a:endParaRPr lang="en-MY" b="1" u="sng" dirty="0">
              <a:solidFill>
                <a:schemeClr val="tx1"/>
              </a:solidFill>
              <a:latin typeface="Century Gothic" panose="020B0502020202020204" pitchFamily="34" charset="0"/>
              <a:ea typeface="新細明體" pitchFamily="18" charset="-120"/>
            </a:endParaRPr>
          </a:p>
        </p:txBody>
      </p:sp>
      <p:sp>
        <p:nvSpPr>
          <p:cNvPr id="2" name="Footer Placeholder 1"/>
          <p:cNvSpPr>
            <a:spLocks noGrp="1"/>
          </p:cNvSpPr>
          <p:nvPr>
            <p:ph type="ftr" sz="quarter" idx="4294967295"/>
          </p:nvPr>
        </p:nvSpPr>
        <p:spPr>
          <a:xfrm>
            <a:off x="6248400" y="6623050"/>
            <a:ext cx="2895600" cy="234950"/>
          </a:xfrm>
          <a:prstGeom prst="rect">
            <a:avLst/>
          </a:prstGeom>
        </p:spPr>
        <p:txBody>
          <a:bodyPr/>
          <a:lstStyle/>
          <a:p>
            <a:r>
              <a:rPr lang="en-MY"/>
              <a:t>Slide 2 of 38</a:t>
            </a:r>
          </a:p>
        </p:txBody>
      </p:sp>
    </p:spTree>
    <p:extLst>
      <p:ext uri="{BB962C8B-B14F-4D97-AF65-F5344CB8AC3E}">
        <p14:creationId xmlns:p14="http://schemas.microsoft.com/office/powerpoint/2010/main" val="420217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80916"/>
            <a:ext cx="7042150" cy="636244"/>
          </a:xfrm>
        </p:spPr>
        <p:txBody>
          <a:bodyPr/>
          <a:lstStyle/>
          <a:p>
            <a:r>
              <a:rPr lang="en-US" sz="2400" b="1" u="sng" dirty="0" err="1"/>
              <a:t>BotnetsThreat</a:t>
            </a:r>
            <a:endParaRPr lang="en-MY" sz="24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13" name="Rectangle: Rounded Corners 12">
            <a:extLst>
              <a:ext uri="{FF2B5EF4-FFF2-40B4-BE49-F238E27FC236}">
                <a16:creationId xmlns:a16="http://schemas.microsoft.com/office/drawing/2014/main" id="{F00F4587-F81D-4A06-AF50-D706F2034429}"/>
              </a:ext>
            </a:extLst>
          </p:cNvPr>
          <p:cNvSpPr/>
          <p:nvPr/>
        </p:nvSpPr>
        <p:spPr bwMode="auto">
          <a:xfrm>
            <a:off x="107504" y="1025298"/>
            <a:ext cx="8928992" cy="1323582"/>
          </a:xfrm>
          <a:prstGeom prst="roundRect">
            <a:avLst>
              <a:gd name="adj" fmla="val 7352"/>
            </a:avLst>
          </a:prstGeom>
          <a:solidFill>
            <a:schemeClr val="bg1">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Botnet is a number of Internet-connected devices, each of which is running one or more bots. Botnets can be used to perform distributed denial-of-service attack (DDoS attack), steal data, send spam, and allows the attacker to access the device and its connection.</a:t>
            </a:r>
          </a:p>
        </p:txBody>
      </p:sp>
      <p:sp>
        <p:nvSpPr>
          <p:cNvPr id="18" name="Rectangle: Rounded Corners 17">
            <a:extLst>
              <a:ext uri="{FF2B5EF4-FFF2-40B4-BE49-F238E27FC236}">
                <a16:creationId xmlns:a16="http://schemas.microsoft.com/office/drawing/2014/main" id="{1BE6777A-9ABC-46A5-A496-91EC802B5722}"/>
              </a:ext>
            </a:extLst>
          </p:cNvPr>
          <p:cNvSpPr/>
          <p:nvPr/>
        </p:nvSpPr>
        <p:spPr bwMode="auto">
          <a:xfrm>
            <a:off x="216135" y="2845050"/>
            <a:ext cx="4248471" cy="3195790"/>
          </a:xfrm>
          <a:prstGeom prst="roundRect">
            <a:avLst>
              <a:gd name="adj" fmla="val 6121"/>
            </a:avLst>
          </a:prstGeom>
          <a:solidFill>
            <a:schemeClr val="bg1">
              <a:lumMod val="75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Improve all user passwords for smart devices. </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Avoid buying devices with weak security. </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Update admin settings and passwords across all your devices. </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Be wary of any email attachments. </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Never click links in any message you receive. </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Install effective anti-virus software. </a:t>
            </a:r>
          </a:p>
        </p:txBody>
      </p:sp>
      <p:sp>
        <p:nvSpPr>
          <p:cNvPr id="11" name="Rectangle: Rounded Corners 10">
            <a:extLst>
              <a:ext uri="{FF2B5EF4-FFF2-40B4-BE49-F238E27FC236}">
                <a16:creationId xmlns:a16="http://schemas.microsoft.com/office/drawing/2014/main" id="{F663FE8D-FB55-4C78-B06C-781DB1FC1B26}"/>
              </a:ext>
            </a:extLst>
          </p:cNvPr>
          <p:cNvSpPr/>
          <p:nvPr/>
        </p:nvSpPr>
        <p:spPr bwMode="auto">
          <a:xfrm>
            <a:off x="4679129" y="2863740"/>
            <a:ext cx="4268754" cy="3195790"/>
          </a:xfrm>
          <a:prstGeom prst="roundRect">
            <a:avLst>
              <a:gd name="adj" fmla="val 6121"/>
            </a:avLst>
          </a:prstGeom>
          <a:solidFill>
            <a:schemeClr val="bg1">
              <a:lumMod val="95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Prep and Expose - hacker exploits a vulnerability to expose users to malware.</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Infect - user devices are infected with malware that can take control of their device.</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Activate - hackers mobilize infected devices to carry out attacks.</a:t>
            </a:r>
          </a:p>
        </p:txBody>
      </p:sp>
      <p:sp>
        <p:nvSpPr>
          <p:cNvPr id="12" name="TextBox 11">
            <a:extLst>
              <a:ext uri="{FF2B5EF4-FFF2-40B4-BE49-F238E27FC236}">
                <a16:creationId xmlns:a16="http://schemas.microsoft.com/office/drawing/2014/main" id="{78DD1452-3587-4ECF-86FC-A767AF928EB6}"/>
              </a:ext>
            </a:extLst>
          </p:cNvPr>
          <p:cNvSpPr txBox="1"/>
          <p:nvPr/>
        </p:nvSpPr>
        <p:spPr>
          <a:xfrm>
            <a:off x="1259632" y="2380030"/>
            <a:ext cx="1569660"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Defense Plan</a:t>
            </a:r>
            <a:endParaRPr lang="en-MY" u="sng"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870D47DD-899A-4179-8F6C-5AA18965C299}"/>
              </a:ext>
            </a:extLst>
          </p:cNvPr>
          <p:cNvSpPr txBox="1"/>
          <p:nvPr/>
        </p:nvSpPr>
        <p:spPr>
          <a:xfrm>
            <a:off x="5780504" y="2412299"/>
            <a:ext cx="1197764"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Examples</a:t>
            </a:r>
            <a:endParaRPr lang="en-MY"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82894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54939"/>
            <a:ext cx="7042150" cy="636244"/>
          </a:xfrm>
        </p:spPr>
        <p:txBody>
          <a:bodyPr/>
          <a:lstStyle/>
          <a:p>
            <a:r>
              <a:rPr lang="en-US" sz="2400" b="1" u="sng" dirty="0"/>
              <a:t>Botnets Threat</a:t>
            </a:r>
            <a:endParaRPr lang="en-MY" sz="24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pic>
        <p:nvPicPr>
          <p:cNvPr id="5" name="Picture 4">
            <a:extLst>
              <a:ext uri="{FF2B5EF4-FFF2-40B4-BE49-F238E27FC236}">
                <a16:creationId xmlns:a16="http://schemas.microsoft.com/office/drawing/2014/main" id="{2DE884E4-AA9E-4891-9C83-F330604E6F69}"/>
              </a:ext>
            </a:extLst>
          </p:cNvPr>
          <p:cNvPicPr>
            <a:picLocks noChangeAspect="1"/>
          </p:cNvPicPr>
          <p:nvPr/>
        </p:nvPicPr>
        <p:blipFill>
          <a:blip r:embed="rId3"/>
          <a:stretch>
            <a:fillRect/>
          </a:stretch>
        </p:blipFill>
        <p:spPr>
          <a:xfrm>
            <a:off x="179512" y="691183"/>
            <a:ext cx="8784975" cy="3518415"/>
          </a:xfrm>
          <a:prstGeom prst="rect">
            <a:avLst/>
          </a:prstGeom>
          <a:ln>
            <a:solidFill>
              <a:schemeClr val="bg2">
                <a:lumMod val="50000"/>
              </a:schemeClr>
            </a:solidFill>
          </a:ln>
        </p:spPr>
      </p:pic>
      <p:pic>
        <p:nvPicPr>
          <p:cNvPr id="16" name="Picture 15">
            <a:extLst>
              <a:ext uri="{FF2B5EF4-FFF2-40B4-BE49-F238E27FC236}">
                <a16:creationId xmlns:a16="http://schemas.microsoft.com/office/drawing/2014/main" id="{71FC2A66-E2DD-4F7A-ADBB-94564CF2B6FA}"/>
              </a:ext>
            </a:extLst>
          </p:cNvPr>
          <p:cNvPicPr/>
          <p:nvPr/>
        </p:nvPicPr>
        <p:blipFill rotWithShape="1">
          <a:blip r:embed="rId4">
            <a:extLst>
              <a:ext uri="{28A0092B-C50C-407E-A947-70E740481C1C}">
                <a14:useLocalDpi xmlns:a14="http://schemas.microsoft.com/office/drawing/2010/main" val="0"/>
              </a:ext>
            </a:extLst>
          </a:blip>
          <a:srcRect t="2224"/>
          <a:stretch/>
        </p:blipFill>
        <p:spPr bwMode="auto">
          <a:xfrm>
            <a:off x="179513" y="4268903"/>
            <a:ext cx="8784974" cy="2485688"/>
          </a:xfrm>
          <a:prstGeom prst="rect">
            <a:avLst/>
          </a:prstGeom>
          <a:ln>
            <a:solidFill>
              <a:schemeClr val="bg2">
                <a:lumMod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21573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80916"/>
            <a:ext cx="7042150" cy="367764"/>
          </a:xfrm>
        </p:spPr>
        <p:txBody>
          <a:bodyPr/>
          <a:lstStyle/>
          <a:p>
            <a:r>
              <a:rPr lang="en-US" sz="2400" b="1" u="sng" dirty="0"/>
              <a:t>Phishing Threat</a:t>
            </a:r>
            <a:endParaRPr lang="en-MY" sz="24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24" name="Rectangle: Rounded Corners 23">
            <a:extLst>
              <a:ext uri="{FF2B5EF4-FFF2-40B4-BE49-F238E27FC236}">
                <a16:creationId xmlns:a16="http://schemas.microsoft.com/office/drawing/2014/main" id="{936B8834-9939-47F1-BE43-951D019CACF0}"/>
              </a:ext>
            </a:extLst>
          </p:cNvPr>
          <p:cNvSpPr/>
          <p:nvPr/>
        </p:nvSpPr>
        <p:spPr bwMode="auto">
          <a:xfrm>
            <a:off x="235442" y="686244"/>
            <a:ext cx="8709590" cy="898701"/>
          </a:xfrm>
          <a:prstGeom prst="roundRect">
            <a:avLst>
              <a:gd name="adj" fmla="val 7429"/>
            </a:avLst>
          </a:prstGeom>
          <a:solidFill>
            <a:schemeClr val="accent4"/>
          </a:solidFill>
          <a:ln w="12700" cap="flat" cmpd="sng" algn="ctr">
            <a:noFill/>
            <a:prstDash val="solid"/>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Phishing is the attempt to obtain sensitive information such as usernames, passwords, and credit card details (and money), often for malicious reasons, by disguising as a trustworthy entity in an electronic communication. </a:t>
            </a:r>
          </a:p>
        </p:txBody>
      </p:sp>
      <p:sp>
        <p:nvSpPr>
          <p:cNvPr id="25" name="Rectangle: Rounded Corners 24">
            <a:extLst>
              <a:ext uri="{FF2B5EF4-FFF2-40B4-BE49-F238E27FC236}">
                <a16:creationId xmlns:a16="http://schemas.microsoft.com/office/drawing/2014/main" id="{426AF923-3117-433C-B4FE-64754A9EC711}"/>
              </a:ext>
            </a:extLst>
          </p:cNvPr>
          <p:cNvSpPr/>
          <p:nvPr/>
        </p:nvSpPr>
        <p:spPr bwMode="auto">
          <a:xfrm>
            <a:off x="3851412" y="2049600"/>
            <a:ext cx="5093620" cy="3035283"/>
          </a:xfrm>
          <a:prstGeom prst="roundRect">
            <a:avLst>
              <a:gd name="adj" fmla="val 3588"/>
            </a:avLst>
          </a:prstGeom>
          <a:solidFill>
            <a:schemeClr val="accent4">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285750" indent="-285750" algn="just">
              <a:buFont typeface="Wingdings" panose="05000000000000000000" pitchFamily="2" charset="2"/>
              <a:buChar char="§"/>
            </a:pPr>
            <a:r>
              <a:rPr lang="en-US" sz="1600" dirty="0">
                <a:latin typeface="Calibri" panose="020F0502020204030204" pitchFamily="34" charset="0"/>
                <a:cs typeface="Calibri" panose="020F0502020204030204" pitchFamily="34" charset="0"/>
              </a:rPr>
              <a:t>You open your email and suddenly an alert from your bank appears in your inbox. </a:t>
            </a:r>
          </a:p>
          <a:p>
            <a:pPr marL="285750" indent="-285750" algn="just">
              <a:buFont typeface="Wingdings" panose="05000000000000000000" pitchFamily="2" charset="2"/>
              <a:buChar char="§"/>
            </a:pPr>
            <a:r>
              <a:rPr lang="en-US" sz="1600" dirty="0">
                <a:latin typeface="Calibri" panose="020F0502020204030204" pitchFamily="34" charset="0"/>
                <a:cs typeface="Calibri" panose="020F0502020204030204" pitchFamily="34" charset="0"/>
              </a:rPr>
              <a:t>When you click the link in the email, you are taken to a webpage that looks, more or less, like your bank's — but is actually designed to steal your information. </a:t>
            </a:r>
          </a:p>
          <a:p>
            <a:pPr marL="285750" indent="-285750" algn="just">
              <a:buFont typeface="Wingdings" panose="05000000000000000000" pitchFamily="2" charset="2"/>
              <a:buChar char="§"/>
            </a:pPr>
            <a:r>
              <a:rPr lang="en-US" sz="1600" dirty="0">
                <a:latin typeface="Calibri" panose="020F0502020204030204" pitchFamily="34" charset="0"/>
                <a:cs typeface="Calibri" panose="020F0502020204030204" pitchFamily="34" charset="0"/>
              </a:rPr>
              <a:t>The alert will say there is a problem with your account and ask you to confirm your login and password. </a:t>
            </a:r>
          </a:p>
          <a:p>
            <a:pPr marL="285750" indent="-285750" algn="just">
              <a:buFont typeface="Wingdings" panose="05000000000000000000" pitchFamily="2" charset="2"/>
              <a:buChar char="§"/>
            </a:pPr>
            <a:r>
              <a:rPr lang="en-US" sz="1600" dirty="0">
                <a:latin typeface="Calibri" panose="020F0502020204030204" pitchFamily="34" charset="0"/>
                <a:cs typeface="Calibri" panose="020F0502020204030204" pitchFamily="34" charset="0"/>
              </a:rPr>
              <a:t>After entering your credentials on the page that appears, you are usually sent to the actual institution to enter your information a second time.</a:t>
            </a:r>
          </a:p>
          <a:p>
            <a:pPr marL="285750" indent="-285750" algn="just">
              <a:buFont typeface="Wingdings" panose="05000000000000000000" pitchFamily="2" charset="2"/>
              <a:buChar char="§"/>
            </a:pPr>
            <a:r>
              <a:rPr lang="en-US" sz="1600" dirty="0">
                <a:latin typeface="Calibri" panose="020F0502020204030204" pitchFamily="34" charset="0"/>
                <a:cs typeface="Calibri" panose="020F0502020204030204" pitchFamily="34" charset="0"/>
              </a:rPr>
              <a:t> By steering you to the legitimate institution, you don't immediately realize your information was stolen.</a:t>
            </a:r>
          </a:p>
        </p:txBody>
      </p:sp>
      <p:sp>
        <p:nvSpPr>
          <p:cNvPr id="11" name="TextBox 10">
            <a:extLst>
              <a:ext uri="{FF2B5EF4-FFF2-40B4-BE49-F238E27FC236}">
                <a16:creationId xmlns:a16="http://schemas.microsoft.com/office/drawing/2014/main" id="{A0095B8E-1009-44DF-801C-DB81305F5186}"/>
              </a:ext>
            </a:extLst>
          </p:cNvPr>
          <p:cNvSpPr txBox="1"/>
          <p:nvPr/>
        </p:nvSpPr>
        <p:spPr>
          <a:xfrm>
            <a:off x="1043608" y="1589771"/>
            <a:ext cx="1404744"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Defense Plan</a:t>
            </a:r>
            <a:endParaRPr lang="en-MY"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2D26640E-667E-40D2-80DC-09EEC949A9FE}"/>
              </a:ext>
            </a:extLst>
          </p:cNvPr>
          <p:cNvSpPr txBox="1"/>
          <p:nvPr/>
        </p:nvSpPr>
        <p:spPr>
          <a:xfrm>
            <a:off x="5630087" y="1605710"/>
            <a:ext cx="1066959"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Examples</a:t>
            </a:r>
            <a:endParaRPr lang="en-MY" u="sng"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DDCEF397-9E43-4AC5-9407-23FAFD91C416}"/>
              </a:ext>
            </a:extLst>
          </p:cNvPr>
          <p:cNvSpPr/>
          <p:nvPr/>
        </p:nvSpPr>
        <p:spPr bwMode="auto">
          <a:xfrm>
            <a:off x="235442" y="2045392"/>
            <a:ext cx="3417002" cy="4072125"/>
          </a:xfrm>
          <a:prstGeom prst="roundRect">
            <a:avLst>
              <a:gd name="adj" fmla="val 2332"/>
            </a:avLst>
          </a:prstGeom>
          <a:solidFill>
            <a:schemeClr val="accent4">
              <a:lumMod val="60000"/>
              <a:lumOff val="4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285750" indent="-285750" algn="just">
              <a:buFont typeface="Wingdings" panose="05000000000000000000" pitchFamily="2" charset="2"/>
              <a:buChar char="§"/>
            </a:pPr>
            <a:r>
              <a:rPr lang="en-US" sz="1600" dirty="0">
                <a:latin typeface="Calibri" panose="020F0502020204030204" pitchFamily="34" charset="0"/>
                <a:cs typeface="Calibri" panose="020F0502020204030204" pitchFamily="34" charset="0"/>
              </a:rPr>
              <a:t>to install and use proper Internet security software on your computer. </a:t>
            </a:r>
          </a:p>
          <a:p>
            <a:pPr marL="285750" indent="-285750" algn="just">
              <a:buFont typeface="Wingdings" panose="05000000000000000000" pitchFamily="2" charset="2"/>
              <a:buChar char="§"/>
            </a:pPr>
            <a:r>
              <a:rPr lang="en-US" sz="1600" dirty="0">
                <a:latin typeface="Calibri" panose="020F0502020204030204" pitchFamily="34" charset="0"/>
                <a:cs typeface="Calibri" panose="020F0502020204030204" pitchFamily="34" charset="0"/>
              </a:rPr>
              <a:t>To install Anti-spam software to protect your email account from phishing and junk emails.</a:t>
            </a:r>
          </a:p>
          <a:p>
            <a:pPr marL="285750" indent="-285750" algn="just">
              <a:buFont typeface="Wingdings" panose="05000000000000000000" pitchFamily="2" charset="2"/>
              <a:buChar char="§"/>
            </a:pPr>
            <a:r>
              <a:rPr lang="en-US" sz="1600" dirty="0">
                <a:latin typeface="Calibri" panose="020F0502020204030204" pitchFamily="34" charset="0"/>
                <a:cs typeface="Calibri" panose="020F0502020204030204" pitchFamily="34" charset="0"/>
              </a:rPr>
              <a:t>To Anti-malware to prevent other types of threats.</a:t>
            </a:r>
          </a:p>
        </p:txBody>
      </p:sp>
      <p:pic>
        <p:nvPicPr>
          <p:cNvPr id="15" name="Picture 2" descr="Image result for phishing attack sample">
            <a:extLst>
              <a:ext uri="{FF2B5EF4-FFF2-40B4-BE49-F238E27FC236}">
                <a16:creationId xmlns:a16="http://schemas.microsoft.com/office/drawing/2014/main" id="{CC77BE39-FDDA-4C52-ABF6-C7B032151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412" y="5159441"/>
            <a:ext cx="5093620" cy="16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854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80916"/>
            <a:ext cx="7042150" cy="844382"/>
          </a:xfrm>
        </p:spPr>
        <p:txBody>
          <a:bodyPr/>
          <a:lstStyle/>
          <a:p>
            <a:r>
              <a:rPr lang="en-US" sz="3200" b="1" u="sng" dirty="0"/>
              <a:t>Password Cracking Threat</a:t>
            </a:r>
            <a:endParaRPr lang="en-MY" sz="32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15 of 38</a:t>
            </a:r>
          </a:p>
        </p:txBody>
      </p:sp>
      <p:sp>
        <p:nvSpPr>
          <p:cNvPr id="13" name="Rectangle: Rounded Corners 12">
            <a:extLst>
              <a:ext uri="{FF2B5EF4-FFF2-40B4-BE49-F238E27FC236}">
                <a16:creationId xmlns:a16="http://schemas.microsoft.com/office/drawing/2014/main" id="{F00F4587-F81D-4A06-AF50-D706F2034429}"/>
              </a:ext>
            </a:extLst>
          </p:cNvPr>
          <p:cNvSpPr/>
          <p:nvPr/>
        </p:nvSpPr>
        <p:spPr bwMode="auto">
          <a:xfrm>
            <a:off x="107504" y="1025298"/>
            <a:ext cx="8928992" cy="1035550"/>
          </a:xfrm>
          <a:prstGeom prst="roundRect">
            <a:avLst/>
          </a:prstGeom>
          <a:solidFill>
            <a:schemeClr val="accent1">
              <a:lumMod val="5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Password cracking is the process of recovering passwords from data that have been stored in or transmitted by a computer system.</a:t>
            </a:r>
          </a:p>
        </p:txBody>
      </p:sp>
      <p:sp>
        <p:nvSpPr>
          <p:cNvPr id="18" name="Rectangle: Rounded Corners 17">
            <a:extLst>
              <a:ext uri="{FF2B5EF4-FFF2-40B4-BE49-F238E27FC236}">
                <a16:creationId xmlns:a16="http://schemas.microsoft.com/office/drawing/2014/main" id="{1BE6777A-9ABC-46A5-A496-91EC802B5722}"/>
              </a:ext>
            </a:extLst>
          </p:cNvPr>
          <p:cNvSpPr/>
          <p:nvPr/>
        </p:nvSpPr>
        <p:spPr bwMode="auto">
          <a:xfrm>
            <a:off x="227133" y="2642698"/>
            <a:ext cx="5256584" cy="3738630"/>
          </a:xfrm>
          <a:prstGeom prst="roundRect">
            <a:avLst>
              <a:gd name="adj" fmla="val 2803"/>
            </a:avLst>
          </a:prstGeom>
          <a:solidFill>
            <a:schemeClr val="accent1"/>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R="0" algn="just" defTabSz="914400" rtl="0" eaLnBrk="1" fontAlgn="base" latinLnBrk="0" hangingPunct="1">
              <a:lnSpc>
                <a:spcPct val="100000"/>
              </a:lnSpc>
              <a:spcBef>
                <a:spcPct val="0"/>
              </a:spcBef>
              <a:spcAft>
                <a:spcPct val="0"/>
              </a:spcAft>
              <a:buClrTx/>
              <a:buSzTx/>
              <a:tabLst/>
            </a:pPr>
            <a:r>
              <a:rPr lang="en-US" sz="1600" b="0" i="0" dirty="0">
                <a:solidFill>
                  <a:schemeClr val="bg1"/>
                </a:solidFill>
                <a:effectLst/>
                <a:latin typeface="Roboto" panose="02000000000000000000" pitchFamily="2" charset="0"/>
              </a:rPr>
              <a:t>Strong Password/ Password Structure</a:t>
            </a:r>
          </a:p>
          <a:p>
            <a:pPr marR="0" algn="just" defTabSz="914400" rtl="0" eaLnBrk="1" fontAlgn="base" latinLnBrk="0" hangingPunct="1">
              <a:lnSpc>
                <a:spcPct val="100000"/>
              </a:lnSpc>
              <a:spcBef>
                <a:spcPct val="0"/>
              </a:spcBef>
              <a:spcAft>
                <a:spcPct val="0"/>
              </a:spcAft>
              <a:buClrTx/>
              <a:buSzTx/>
              <a:tabLst/>
            </a:pPr>
            <a:endParaRPr lang="en-US" sz="1600" b="0" i="0" dirty="0">
              <a:solidFill>
                <a:schemeClr val="bg1"/>
              </a:solidFill>
              <a:effectLst/>
              <a:latin typeface="Roboto" panose="02000000000000000000" pitchFamily="2" charset="0"/>
            </a:endParaRP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lang="en-US" sz="1600" b="0" i="0" dirty="0">
                <a:solidFill>
                  <a:schemeClr val="bg1"/>
                </a:solidFill>
                <a:effectLst/>
                <a:latin typeface="Roboto" panose="02000000000000000000" pitchFamily="2" charset="0"/>
              </a:rPr>
              <a:t>Length. </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lang="en-US" sz="1600" b="0" i="0" dirty="0">
                <a:solidFill>
                  <a:schemeClr val="bg1"/>
                </a:solidFill>
                <a:effectLst/>
                <a:latin typeface="Roboto" panose="02000000000000000000" pitchFamily="2" charset="0"/>
              </a:rPr>
              <a:t>Combine letters, numbers, and special characters. This greatly increases the number of possible combinations.</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lang="en-US" sz="1600" b="0" i="0" dirty="0">
                <a:solidFill>
                  <a:schemeClr val="bg1"/>
                </a:solidFill>
                <a:effectLst/>
                <a:latin typeface="Roboto" panose="02000000000000000000" pitchFamily="2" charset="0"/>
              </a:rPr>
              <a:t>Do not re-use. Even if your password is strong in theory, re-using it will leave you vulnerable.</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lang="en-US" sz="1600" b="0" i="0" dirty="0">
                <a:solidFill>
                  <a:schemeClr val="bg1"/>
                </a:solidFill>
                <a:effectLst/>
                <a:latin typeface="Roboto" panose="02000000000000000000" pitchFamily="2" charset="0"/>
              </a:rPr>
              <a:t>Avoid easy-to-guess phrases. A word that’s in the dictionary, etc.</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lang="en-US" sz="1600" b="0" i="0" dirty="0">
                <a:solidFill>
                  <a:schemeClr val="bg1"/>
                </a:solidFill>
                <a:effectLst/>
                <a:latin typeface="Roboto" panose="02000000000000000000" pitchFamily="2" charset="0"/>
              </a:rPr>
              <a:t>Using enough symbols and different characters ensures that even the fastest computer won’t crack your account in this lifetime.</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lang="en-US" sz="1600" b="0" i="0" dirty="0">
                <a:solidFill>
                  <a:schemeClr val="bg1"/>
                </a:solidFill>
                <a:effectLst/>
                <a:latin typeface="Roboto" panose="02000000000000000000" pitchFamily="2" charset="0"/>
              </a:rPr>
              <a:t>adding a finger or face ID will keep your data safe </a:t>
            </a:r>
          </a:p>
        </p:txBody>
      </p:sp>
      <p:sp>
        <p:nvSpPr>
          <p:cNvPr id="11" name="Rectangle: Rounded Corners 10">
            <a:extLst>
              <a:ext uri="{FF2B5EF4-FFF2-40B4-BE49-F238E27FC236}">
                <a16:creationId xmlns:a16="http://schemas.microsoft.com/office/drawing/2014/main" id="{4A5B362B-732C-4294-A6DA-BCCD0A24FED7}"/>
              </a:ext>
            </a:extLst>
          </p:cNvPr>
          <p:cNvSpPr/>
          <p:nvPr/>
        </p:nvSpPr>
        <p:spPr bwMode="auto">
          <a:xfrm>
            <a:off x="6195777" y="2681238"/>
            <a:ext cx="2664296" cy="3738630"/>
          </a:xfrm>
          <a:prstGeom prst="roundRect">
            <a:avLst>
              <a:gd name="adj" fmla="val 3941"/>
            </a:avLst>
          </a:prstGeom>
          <a:solidFill>
            <a:schemeClr val="accent1">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Phishing</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Malware</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Social engineering</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Brute force attack</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Dictionary attack</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Spidering</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Guessing</a:t>
            </a:r>
          </a:p>
          <a:p>
            <a:pPr marL="342900" marR="0" indent="-342900" algn="just" defTabSz="914400" rtl="0" eaLnBrk="1" fontAlgn="base" latinLnBrk="0" hangingPunct="1">
              <a:lnSpc>
                <a:spcPct val="100000"/>
              </a:lnSpc>
              <a:spcBef>
                <a:spcPct val="0"/>
              </a:spcBef>
              <a:spcAft>
                <a:spcPct val="0"/>
              </a:spcAft>
              <a:buClrTx/>
              <a:buSzTx/>
              <a:buFont typeface="+mj-lt"/>
              <a:buAutoNum type="arabicPeriod"/>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Rainbow table attack</a:t>
            </a:r>
          </a:p>
        </p:txBody>
      </p:sp>
      <p:sp>
        <p:nvSpPr>
          <p:cNvPr id="12" name="TextBox 11">
            <a:extLst>
              <a:ext uri="{FF2B5EF4-FFF2-40B4-BE49-F238E27FC236}">
                <a16:creationId xmlns:a16="http://schemas.microsoft.com/office/drawing/2014/main" id="{18C86AAE-48DC-4C18-874E-5D8EB3447EDE}"/>
              </a:ext>
            </a:extLst>
          </p:cNvPr>
          <p:cNvSpPr txBox="1"/>
          <p:nvPr/>
        </p:nvSpPr>
        <p:spPr>
          <a:xfrm>
            <a:off x="1809289" y="2167107"/>
            <a:ext cx="1569660"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Defense Plan</a:t>
            </a:r>
            <a:endParaRPr lang="en-MY" u="sng"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EE698F3B-4F22-4F9F-BFDE-525D882EA568}"/>
              </a:ext>
            </a:extLst>
          </p:cNvPr>
          <p:cNvSpPr txBox="1"/>
          <p:nvPr/>
        </p:nvSpPr>
        <p:spPr>
          <a:xfrm>
            <a:off x="6876256" y="2186377"/>
            <a:ext cx="1197764" cy="369332"/>
          </a:xfrm>
          <a:prstGeom prst="rect">
            <a:avLst/>
          </a:prstGeom>
          <a:noFill/>
        </p:spPr>
        <p:txBody>
          <a:bodyPr wrap="none" rtlCol="0">
            <a:spAutoFit/>
          </a:bodyPr>
          <a:lstStyle/>
          <a:p>
            <a:r>
              <a:rPr lang="en-US" u="sng" dirty="0">
                <a:effectLst>
                  <a:outerShdw blurRad="38100" dist="38100" dir="2700000" algn="tl">
                    <a:srgbClr val="000000">
                      <a:alpha val="43137"/>
                    </a:srgbClr>
                  </a:outerShdw>
                </a:effectLst>
              </a:rPr>
              <a:t>Examples</a:t>
            </a:r>
            <a:endParaRPr lang="en-MY"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229107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116632"/>
            <a:ext cx="7042150" cy="504056"/>
          </a:xfrm>
        </p:spPr>
        <p:txBody>
          <a:bodyPr/>
          <a:lstStyle/>
          <a:p>
            <a:r>
              <a:rPr lang="en-US" sz="2400" b="1" u="sng" dirty="0"/>
              <a:t>Solutions</a:t>
            </a:r>
            <a:endParaRPr lang="en-MY" sz="2400"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25 of 38</a:t>
            </a:r>
          </a:p>
        </p:txBody>
      </p:sp>
      <p:sp>
        <p:nvSpPr>
          <p:cNvPr id="8" name="Rectangle: Rounded Corners 7">
            <a:extLst>
              <a:ext uri="{FF2B5EF4-FFF2-40B4-BE49-F238E27FC236}">
                <a16:creationId xmlns:a16="http://schemas.microsoft.com/office/drawing/2014/main" id="{24D05E22-8F61-4368-87B8-8A14DE8F3C39}"/>
              </a:ext>
            </a:extLst>
          </p:cNvPr>
          <p:cNvSpPr/>
          <p:nvPr/>
        </p:nvSpPr>
        <p:spPr bwMode="auto">
          <a:xfrm>
            <a:off x="1475656" y="742588"/>
            <a:ext cx="7081364"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Fully equipped design based on standard requirements (CIA/AAA Triads).</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0" name="Rectangle: Rounded Corners 9">
            <a:extLst>
              <a:ext uri="{FF2B5EF4-FFF2-40B4-BE49-F238E27FC236}">
                <a16:creationId xmlns:a16="http://schemas.microsoft.com/office/drawing/2014/main" id="{8A7F38FF-3449-41A5-9994-43201F29003D}"/>
              </a:ext>
            </a:extLst>
          </p:cNvPr>
          <p:cNvSpPr/>
          <p:nvPr/>
        </p:nvSpPr>
        <p:spPr bwMode="auto">
          <a:xfrm>
            <a:off x="624531" y="742588"/>
            <a:ext cx="748990"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1</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949824EF-3C8F-4E3B-94FE-A85214CB66DD}"/>
              </a:ext>
            </a:extLst>
          </p:cNvPr>
          <p:cNvSpPr/>
          <p:nvPr/>
        </p:nvSpPr>
        <p:spPr bwMode="auto">
          <a:xfrm>
            <a:off x="1475656" y="1494739"/>
            <a:ext cx="7081364" cy="1918802"/>
          </a:xfrm>
          <a:prstGeom prst="roundRect">
            <a:avLst>
              <a:gd name="adj" fmla="val 2964"/>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Penetration Testing (White hat hacker).</a:t>
            </a:r>
          </a:p>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 Penetration tester should follow and enforce acts, Cyberlaw and rules &amp; regulation of the organization/country</a:t>
            </a:r>
          </a:p>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US-Cert (US)</a:t>
            </a:r>
          </a:p>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Multimedia Super Corridor (Malaysia)</a:t>
            </a:r>
          </a:p>
          <a:p>
            <a:pPr marL="285750" marR="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Ministry of Communications &amp; Multimedia Content (Malaysia)</a:t>
            </a:r>
          </a:p>
        </p:txBody>
      </p:sp>
      <p:sp>
        <p:nvSpPr>
          <p:cNvPr id="12" name="Rectangle: Rounded Corners 11">
            <a:extLst>
              <a:ext uri="{FF2B5EF4-FFF2-40B4-BE49-F238E27FC236}">
                <a16:creationId xmlns:a16="http://schemas.microsoft.com/office/drawing/2014/main" id="{D3441A95-7C4C-419C-B7F9-5381E274EC04}"/>
              </a:ext>
            </a:extLst>
          </p:cNvPr>
          <p:cNvSpPr/>
          <p:nvPr/>
        </p:nvSpPr>
        <p:spPr bwMode="auto">
          <a:xfrm>
            <a:off x="624531" y="1494739"/>
            <a:ext cx="748990"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2</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3" name="Rectangle: Rounded Corners 12">
            <a:extLst>
              <a:ext uri="{FF2B5EF4-FFF2-40B4-BE49-F238E27FC236}">
                <a16:creationId xmlns:a16="http://schemas.microsoft.com/office/drawing/2014/main" id="{1F232E3A-2CDB-4F89-855A-63FEF6B3AF65}"/>
              </a:ext>
            </a:extLst>
          </p:cNvPr>
          <p:cNvSpPr/>
          <p:nvPr/>
        </p:nvSpPr>
        <p:spPr bwMode="auto">
          <a:xfrm>
            <a:off x="1471200" y="3499922"/>
            <a:ext cx="7081364"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Scanning</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4" name="Rectangle: Rounded Corners 13">
            <a:extLst>
              <a:ext uri="{FF2B5EF4-FFF2-40B4-BE49-F238E27FC236}">
                <a16:creationId xmlns:a16="http://schemas.microsoft.com/office/drawing/2014/main" id="{8BD787BF-D795-4328-9BA2-971B80928657}"/>
              </a:ext>
            </a:extLst>
          </p:cNvPr>
          <p:cNvSpPr/>
          <p:nvPr/>
        </p:nvSpPr>
        <p:spPr bwMode="auto">
          <a:xfrm>
            <a:off x="620075" y="3499922"/>
            <a:ext cx="748990"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3</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5" name="Rectangle: Rounded Corners 14">
            <a:extLst>
              <a:ext uri="{FF2B5EF4-FFF2-40B4-BE49-F238E27FC236}">
                <a16:creationId xmlns:a16="http://schemas.microsoft.com/office/drawing/2014/main" id="{3385341A-33E9-44E6-B6C9-D97D3F9662B2}"/>
              </a:ext>
            </a:extLst>
          </p:cNvPr>
          <p:cNvSpPr/>
          <p:nvPr/>
        </p:nvSpPr>
        <p:spPr bwMode="auto">
          <a:xfrm>
            <a:off x="1471200" y="4265091"/>
            <a:ext cx="7081364"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Vulnerability Analysis</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6" name="Rectangle: Rounded Corners 15">
            <a:extLst>
              <a:ext uri="{FF2B5EF4-FFF2-40B4-BE49-F238E27FC236}">
                <a16:creationId xmlns:a16="http://schemas.microsoft.com/office/drawing/2014/main" id="{06CE062E-41E4-46F5-8EBB-86D9DA0058F7}"/>
              </a:ext>
            </a:extLst>
          </p:cNvPr>
          <p:cNvSpPr/>
          <p:nvPr/>
        </p:nvSpPr>
        <p:spPr bwMode="auto">
          <a:xfrm>
            <a:off x="620075" y="4265091"/>
            <a:ext cx="748990"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4</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7" name="Rectangle: Rounded Corners 16">
            <a:extLst>
              <a:ext uri="{FF2B5EF4-FFF2-40B4-BE49-F238E27FC236}">
                <a16:creationId xmlns:a16="http://schemas.microsoft.com/office/drawing/2014/main" id="{CEAB9456-8A58-4E0F-9714-356414A097AF}"/>
              </a:ext>
            </a:extLst>
          </p:cNvPr>
          <p:cNvSpPr/>
          <p:nvPr/>
        </p:nvSpPr>
        <p:spPr bwMode="auto">
          <a:xfrm>
            <a:off x="1475656" y="4981105"/>
            <a:ext cx="7081364"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System Update/Patch</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8" name="Rectangle: Rounded Corners 17">
            <a:extLst>
              <a:ext uri="{FF2B5EF4-FFF2-40B4-BE49-F238E27FC236}">
                <a16:creationId xmlns:a16="http://schemas.microsoft.com/office/drawing/2014/main" id="{922D2CB4-C7BC-4584-8AAB-993A474B7CC5}"/>
              </a:ext>
            </a:extLst>
          </p:cNvPr>
          <p:cNvSpPr/>
          <p:nvPr/>
        </p:nvSpPr>
        <p:spPr bwMode="auto">
          <a:xfrm>
            <a:off x="624531" y="4981105"/>
            <a:ext cx="748990"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5</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323D68A2-68F1-498B-9227-9E016B8AA24B}"/>
              </a:ext>
            </a:extLst>
          </p:cNvPr>
          <p:cNvSpPr/>
          <p:nvPr/>
        </p:nvSpPr>
        <p:spPr bwMode="auto">
          <a:xfrm>
            <a:off x="1475656" y="5733256"/>
            <a:ext cx="7081364"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Code of Ethics</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20" name="Rectangle: Rounded Corners 19">
            <a:extLst>
              <a:ext uri="{FF2B5EF4-FFF2-40B4-BE49-F238E27FC236}">
                <a16:creationId xmlns:a16="http://schemas.microsoft.com/office/drawing/2014/main" id="{997EF8CE-0BAE-42AF-9915-051B329D37E4}"/>
              </a:ext>
            </a:extLst>
          </p:cNvPr>
          <p:cNvSpPr/>
          <p:nvPr/>
        </p:nvSpPr>
        <p:spPr bwMode="auto">
          <a:xfrm>
            <a:off x="624531" y="5733256"/>
            <a:ext cx="748990" cy="665770"/>
          </a:xfrm>
          <a:prstGeom prst="roundRect">
            <a:avLst>
              <a:gd name="adj" fmla="val 9925"/>
            </a:avLst>
          </a:prstGeom>
          <a:solidFill>
            <a:schemeClr val="accent4">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6</a:t>
            </a:r>
            <a:endParaRPr kumimoji="0" lang="en-MY"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4402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606" y="1439771"/>
            <a:ext cx="8229600" cy="4828306"/>
          </a:xfrm>
        </p:spPr>
        <p:txBody>
          <a:bodyPr/>
          <a:lstStyle/>
          <a:p>
            <a:r>
              <a:rPr lang="en-US" sz="2800" b="1" i="1" dirty="0"/>
              <a:t>Types of Scans:</a:t>
            </a:r>
          </a:p>
          <a:p>
            <a:pPr lvl="1"/>
            <a:r>
              <a:rPr lang="en-US" sz="2400" dirty="0"/>
              <a:t>Network e.g. Zenmap/</a:t>
            </a:r>
            <a:r>
              <a:rPr lang="en-US" sz="2400" dirty="0" err="1"/>
              <a:t>nmap</a:t>
            </a:r>
            <a:r>
              <a:rPr lang="en-US" sz="2400" dirty="0"/>
              <a:t>, </a:t>
            </a:r>
            <a:r>
              <a:rPr lang="en-US" sz="2400" dirty="0" err="1"/>
              <a:t>Nesuss</a:t>
            </a:r>
            <a:r>
              <a:rPr lang="en-US" sz="2400" dirty="0"/>
              <a:t>, OpenVAS and etc.</a:t>
            </a:r>
          </a:p>
          <a:p>
            <a:pPr lvl="1"/>
            <a:r>
              <a:rPr lang="en-US" sz="2400" dirty="0"/>
              <a:t>Port e.g. Zenmap/</a:t>
            </a:r>
            <a:r>
              <a:rPr lang="en-US" sz="2400" dirty="0" err="1"/>
              <a:t>nmap</a:t>
            </a:r>
            <a:r>
              <a:rPr lang="en-US" sz="2400" dirty="0"/>
              <a:t>, </a:t>
            </a:r>
            <a:r>
              <a:rPr lang="en-US" sz="2400" dirty="0" err="1"/>
              <a:t>Nesuss</a:t>
            </a:r>
            <a:r>
              <a:rPr lang="en-US" sz="2400" dirty="0"/>
              <a:t>, OpenVAS</a:t>
            </a:r>
          </a:p>
          <a:p>
            <a:pPr lvl="1"/>
            <a:r>
              <a:rPr lang="en-US" sz="2400" dirty="0"/>
              <a:t>OS e.g. </a:t>
            </a:r>
            <a:r>
              <a:rPr lang="en-US" sz="2400" dirty="0" err="1"/>
              <a:t>Nexpose</a:t>
            </a:r>
            <a:r>
              <a:rPr lang="en-US" sz="2400" dirty="0"/>
              <a:t> Community Edition</a:t>
            </a:r>
          </a:p>
          <a:p>
            <a:pPr lvl="1"/>
            <a:r>
              <a:rPr lang="en-US" sz="2400" dirty="0"/>
              <a:t>Ping Sweep e.g. </a:t>
            </a:r>
            <a:r>
              <a:rPr lang="en-US" sz="2400" dirty="0" err="1"/>
              <a:t>fping</a:t>
            </a:r>
            <a:endParaRPr lang="en-US" sz="2400" dirty="0"/>
          </a:p>
          <a:p>
            <a:pPr marL="457200" lvl="1" indent="0" algn="just">
              <a:buNone/>
            </a:pPr>
            <a:r>
              <a:rPr lang="en-US" sz="1800" dirty="0"/>
              <a:t>The </a:t>
            </a:r>
            <a:r>
              <a:rPr lang="en-US" sz="1800" b="1" dirty="0"/>
              <a:t>ping sweep</a:t>
            </a:r>
            <a:r>
              <a:rPr lang="en-US" sz="1800" dirty="0"/>
              <a:t> is a method that can establish a range of IP addresses which map to live hosts.</a:t>
            </a:r>
          </a:p>
          <a:p>
            <a:pPr lvl="1"/>
            <a:r>
              <a:rPr lang="en-US" sz="2400" dirty="0"/>
              <a:t>Application e.g. </a:t>
            </a:r>
            <a:r>
              <a:rPr lang="en-US" sz="2400" dirty="0" err="1"/>
              <a:t>QualysGuard</a:t>
            </a:r>
            <a:endParaRPr lang="en-US" sz="2400" dirty="0"/>
          </a:p>
          <a:p>
            <a:pPr marL="457200" lvl="1" indent="0" algn="just">
              <a:buNone/>
            </a:pPr>
            <a:r>
              <a:rPr lang="en-US" sz="1800" dirty="0"/>
              <a:t>Identify potential security vulnerabilities in the web </a:t>
            </a:r>
            <a:r>
              <a:rPr lang="en-US" sz="1800" b="1" dirty="0"/>
              <a:t>application</a:t>
            </a:r>
            <a:r>
              <a:rPr lang="en-US" sz="1800" dirty="0"/>
              <a:t> and architectural weaknesses. e.g. Cross Site Scripting (XSS) attacks are a type of injection, n which malicious scripts are injected into benign and trusted web site.</a:t>
            </a:r>
          </a:p>
          <a:p>
            <a:pPr marL="457200" lvl="1" indent="0">
              <a:buNone/>
            </a:pPr>
            <a:endParaRPr lang="en-MY" sz="1800" dirty="0"/>
          </a:p>
        </p:txBody>
      </p:sp>
      <p:sp>
        <p:nvSpPr>
          <p:cNvPr id="2" name="Title 1"/>
          <p:cNvSpPr>
            <a:spLocks noGrp="1"/>
          </p:cNvSpPr>
          <p:nvPr>
            <p:ph type="title"/>
          </p:nvPr>
        </p:nvSpPr>
        <p:spPr/>
        <p:txBody>
          <a:bodyPr/>
          <a:lstStyle/>
          <a:p>
            <a:r>
              <a:rPr lang="en-US" b="1" u="sng" dirty="0"/>
              <a:t>Solution: Scanning </a:t>
            </a:r>
            <a:endParaRPr lang="en-MY"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27 of 38</a:t>
            </a:r>
          </a:p>
        </p:txBody>
      </p:sp>
    </p:spTree>
    <p:extLst>
      <p:ext uri="{BB962C8B-B14F-4D97-AF65-F5344CB8AC3E}">
        <p14:creationId xmlns:p14="http://schemas.microsoft.com/office/powerpoint/2010/main" val="3098268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Qualys Scanning </a:t>
            </a:r>
            <a:endParaRPr lang="en-MY" b="1" u="sng" dirty="0"/>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27 of 38</a:t>
            </a:r>
          </a:p>
        </p:txBody>
      </p:sp>
      <p:pic>
        <p:nvPicPr>
          <p:cNvPr id="6" name="Picture 5">
            <a:extLst>
              <a:ext uri="{FF2B5EF4-FFF2-40B4-BE49-F238E27FC236}">
                <a16:creationId xmlns:a16="http://schemas.microsoft.com/office/drawing/2014/main" id="{0F3476C4-107C-47FD-86E3-BB3FF2F60E89}"/>
              </a:ext>
            </a:extLst>
          </p:cNvPr>
          <p:cNvPicPr>
            <a:picLocks noChangeAspect="1"/>
          </p:cNvPicPr>
          <p:nvPr/>
        </p:nvPicPr>
        <p:blipFill>
          <a:blip r:embed="rId3"/>
          <a:stretch>
            <a:fillRect/>
          </a:stretch>
        </p:blipFill>
        <p:spPr>
          <a:xfrm>
            <a:off x="485775" y="1417638"/>
            <a:ext cx="8238417" cy="5097886"/>
          </a:xfrm>
          <a:prstGeom prst="rect">
            <a:avLst/>
          </a:prstGeom>
        </p:spPr>
      </p:pic>
      <p:sp>
        <p:nvSpPr>
          <p:cNvPr id="8" name="TextBox 7">
            <a:extLst>
              <a:ext uri="{FF2B5EF4-FFF2-40B4-BE49-F238E27FC236}">
                <a16:creationId xmlns:a16="http://schemas.microsoft.com/office/drawing/2014/main" id="{70370A78-3953-449E-B2B0-6C6FFD7E90AC}"/>
              </a:ext>
            </a:extLst>
          </p:cNvPr>
          <p:cNvSpPr txBox="1"/>
          <p:nvPr/>
        </p:nvSpPr>
        <p:spPr>
          <a:xfrm>
            <a:off x="179512" y="6178180"/>
            <a:ext cx="2234907" cy="307777"/>
          </a:xfrm>
          <a:prstGeom prst="rect">
            <a:avLst/>
          </a:prstGeom>
          <a:noFill/>
        </p:spPr>
        <p:txBody>
          <a:bodyPr wrap="none" rtlCol="0">
            <a:spAutoFit/>
          </a:bodyPr>
          <a:lstStyle/>
          <a:p>
            <a:r>
              <a:rPr lang="en-US" sz="1400" dirty="0"/>
              <a:t>*Demo with Zenmap also.</a:t>
            </a:r>
            <a:endParaRPr lang="en-MY" sz="1400" dirty="0"/>
          </a:p>
        </p:txBody>
      </p:sp>
    </p:spTree>
    <p:extLst>
      <p:ext uri="{BB962C8B-B14F-4D97-AF65-F5344CB8AC3E}">
        <p14:creationId xmlns:p14="http://schemas.microsoft.com/office/powerpoint/2010/main" val="3220880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Tools: </a:t>
            </a:r>
            <a:r>
              <a:rPr lang="en-MY" dirty="0">
                <a:hlinkClick r:id="rId3"/>
              </a:rPr>
              <a:t>OpenVAS</a:t>
            </a:r>
            <a:r>
              <a:rPr lang="en-US" dirty="0"/>
              <a:t>, </a:t>
            </a:r>
            <a:r>
              <a:rPr lang="en-US" dirty="0">
                <a:hlinkClick r:id="rId4"/>
              </a:rPr>
              <a:t>Nessus</a:t>
            </a:r>
            <a:endParaRPr lang="en-US" dirty="0"/>
          </a:p>
          <a:p>
            <a:endParaRPr lang="en-MY" dirty="0"/>
          </a:p>
        </p:txBody>
      </p:sp>
      <p:sp>
        <p:nvSpPr>
          <p:cNvPr id="2" name="Title 1"/>
          <p:cNvSpPr>
            <a:spLocks noGrp="1"/>
          </p:cNvSpPr>
          <p:nvPr>
            <p:ph type="title"/>
          </p:nvPr>
        </p:nvSpPr>
        <p:spPr/>
        <p:txBody>
          <a:bodyPr/>
          <a:lstStyle/>
          <a:p>
            <a:r>
              <a:rPr lang="en-US" b="1" u="sng" dirty="0"/>
              <a:t>Solution: Vulnerability Analysis</a:t>
            </a:r>
            <a:endParaRPr lang="en-MY" b="1" u="sng" dirty="0"/>
          </a:p>
        </p:txBody>
      </p:sp>
      <p:sp>
        <p:nvSpPr>
          <p:cNvPr id="7" name="Footer Placeholder 6"/>
          <p:cNvSpPr>
            <a:spLocks noGrp="1"/>
          </p:cNvSpPr>
          <p:nvPr>
            <p:ph type="ftr" sz="quarter" idx="4294967295"/>
          </p:nvPr>
        </p:nvSpPr>
        <p:spPr>
          <a:xfrm>
            <a:off x="6248400" y="6623050"/>
            <a:ext cx="2895600" cy="234950"/>
          </a:xfrm>
          <a:prstGeom prst="rect">
            <a:avLst/>
          </a:prstGeom>
        </p:spPr>
        <p:txBody>
          <a:bodyPr/>
          <a:lstStyle/>
          <a:p>
            <a:r>
              <a:rPr lang="en-MY"/>
              <a:t>Slide 29 of 38</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59950" y="2296332"/>
            <a:ext cx="4139952" cy="2716844"/>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2163" y="3431862"/>
            <a:ext cx="4967536" cy="3189959"/>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585" y="2564904"/>
            <a:ext cx="5137289" cy="3154056"/>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3338" y="3343820"/>
            <a:ext cx="3960440" cy="3134201"/>
          </a:xfrm>
          <a:prstGeom prst="rect">
            <a:avLst/>
          </a:prstGeom>
        </p:spPr>
      </p:pic>
    </p:spTree>
    <p:extLst>
      <p:ext uri="{BB962C8B-B14F-4D97-AF65-F5344CB8AC3E}">
        <p14:creationId xmlns:p14="http://schemas.microsoft.com/office/powerpoint/2010/main" val="2844029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hlinkClick r:id="rId3"/>
              </a:rPr>
              <a:t>Common Vulnerability &amp; Exposures (CVE)</a:t>
            </a:r>
            <a:endParaRPr lang="en-US" dirty="0"/>
          </a:p>
          <a:p>
            <a:r>
              <a:rPr lang="en-US" dirty="0"/>
              <a:t>Sample: </a:t>
            </a:r>
            <a:r>
              <a:rPr lang="en-US" dirty="0">
                <a:hlinkClick r:id="rId4"/>
              </a:rPr>
              <a:t>CVE-2008-4250</a:t>
            </a:r>
            <a:endParaRPr lang="en-MY" dirty="0"/>
          </a:p>
        </p:txBody>
      </p:sp>
      <p:sp>
        <p:nvSpPr>
          <p:cNvPr id="2" name="Title 1"/>
          <p:cNvSpPr>
            <a:spLocks noGrp="1"/>
          </p:cNvSpPr>
          <p:nvPr>
            <p:ph type="title"/>
          </p:nvPr>
        </p:nvSpPr>
        <p:spPr/>
        <p:txBody>
          <a:bodyPr/>
          <a:lstStyle/>
          <a:p>
            <a:r>
              <a:rPr lang="en-US" b="1" u="sng" dirty="0"/>
              <a:t>Solution: Vulnerability Analysis</a:t>
            </a:r>
            <a:endParaRPr lang="en-MY" b="1" u="sng" dirty="0"/>
          </a:p>
        </p:txBody>
      </p:sp>
      <p:sp>
        <p:nvSpPr>
          <p:cNvPr id="5" name="Footer Placeholder 4"/>
          <p:cNvSpPr>
            <a:spLocks noGrp="1"/>
          </p:cNvSpPr>
          <p:nvPr>
            <p:ph type="ftr" sz="quarter" idx="4294967295"/>
          </p:nvPr>
        </p:nvSpPr>
        <p:spPr>
          <a:xfrm>
            <a:off x="6248400" y="6623050"/>
            <a:ext cx="2895600" cy="234950"/>
          </a:xfrm>
          <a:prstGeom prst="rect">
            <a:avLst/>
          </a:prstGeom>
        </p:spPr>
        <p:txBody>
          <a:bodyPr/>
          <a:lstStyle/>
          <a:p>
            <a:r>
              <a:rPr lang="en-MY"/>
              <a:t>Slide 30 of 38</a:t>
            </a: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7624" y="3033360"/>
            <a:ext cx="6524672" cy="3477958"/>
          </a:xfrm>
          <a:prstGeom prst="rect">
            <a:avLst/>
          </a:prstGeom>
        </p:spPr>
      </p:pic>
    </p:spTree>
    <p:extLst>
      <p:ext uri="{BB962C8B-B14F-4D97-AF65-F5344CB8AC3E}">
        <p14:creationId xmlns:p14="http://schemas.microsoft.com/office/powerpoint/2010/main" val="151280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IDS, IPS, rules E.g. </a:t>
            </a:r>
            <a:r>
              <a:rPr lang="en-US" dirty="0">
                <a:hlinkClick r:id="rId3"/>
              </a:rPr>
              <a:t>Snort</a:t>
            </a:r>
            <a:endParaRPr lang="en-US" dirty="0"/>
          </a:p>
          <a:p>
            <a:endParaRPr lang="en-US" dirty="0"/>
          </a:p>
          <a:p>
            <a:endParaRPr lang="en-MY" dirty="0"/>
          </a:p>
        </p:txBody>
      </p:sp>
      <p:sp>
        <p:nvSpPr>
          <p:cNvPr id="2" name="Title 1"/>
          <p:cNvSpPr>
            <a:spLocks noGrp="1"/>
          </p:cNvSpPr>
          <p:nvPr>
            <p:ph type="title"/>
          </p:nvPr>
        </p:nvSpPr>
        <p:spPr/>
        <p:txBody>
          <a:bodyPr/>
          <a:lstStyle/>
          <a:p>
            <a:r>
              <a:rPr lang="en-US" b="1" u="sng" dirty="0"/>
              <a:t>Solution: Intruders Detection System</a:t>
            </a:r>
            <a:endParaRPr lang="en-MY" b="1" u="sng" dirty="0"/>
          </a:p>
        </p:txBody>
      </p:sp>
      <p:sp>
        <p:nvSpPr>
          <p:cNvPr id="5" name="Footer Placeholder 4"/>
          <p:cNvSpPr>
            <a:spLocks noGrp="1"/>
          </p:cNvSpPr>
          <p:nvPr>
            <p:ph type="ftr" sz="quarter" idx="4294967295"/>
          </p:nvPr>
        </p:nvSpPr>
        <p:spPr>
          <a:xfrm>
            <a:off x="6248400" y="6623050"/>
            <a:ext cx="2895600" cy="234950"/>
          </a:xfrm>
          <a:prstGeom prst="rect">
            <a:avLst/>
          </a:prstGeom>
        </p:spPr>
        <p:txBody>
          <a:bodyPr/>
          <a:lstStyle/>
          <a:p>
            <a:r>
              <a:rPr lang="en-MY"/>
              <a:t>Slide 31 of 38</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2348878"/>
            <a:ext cx="3854581" cy="398524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944" y="2348878"/>
            <a:ext cx="4303192" cy="4345798"/>
          </a:xfrm>
          <a:prstGeom prst="rect">
            <a:avLst/>
          </a:prstGeom>
        </p:spPr>
      </p:pic>
    </p:spTree>
    <p:extLst>
      <p:ext uri="{BB962C8B-B14F-4D97-AF65-F5344CB8AC3E}">
        <p14:creationId xmlns:p14="http://schemas.microsoft.com/office/powerpoint/2010/main" val="24008858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MY" b="1" dirty="0"/>
              <a:t>At the end of this topic, You should be able to:</a:t>
            </a:r>
          </a:p>
          <a:p>
            <a:r>
              <a:rPr lang="en-MY" dirty="0"/>
              <a:t>Describe Types of Hackers</a:t>
            </a:r>
          </a:p>
          <a:p>
            <a:r>
              <a:rPr lang="en-MY" dirty="0"/>
              <a:t>Explain Types of Threats</a:t>
            </a:r>
          </a:p>
          <a:p>
            <a:r>
              <a:rPr lang="en-MY" dirty="0"/>
              <a:t>Define Security Fundamental (CIA)</a:t>
            </a:r>
          </a:p>
          <a:p>
            <a:r>
              <a:rPr lang="en-MY" dirty="0"/>
              <a:t>Discuss Code of Ethics</a:t>
            </a:r>
          </a:p>
          <a:p>
            <a:r>
              <a:rPr lang="en-MY" dirty="0"/>
              <a:t>Explain Scanning Method</a:t>
            </a:r>
          </a:p>
          <a:p>
            <a:r>
              <a:rPr lang="en-MY" dirty="0"/>
              <a:t>Describe Vulnerability Analysis</a:t>
            </a:r>
          </a:p>
          <a:p>
            <a:pPr marL="0" indent="0">
              <a:buNone/>
            </a:pPr>
            <a:endParaRPr lang="en-MY" dirty="0"/>
          </a:p>
          <a:p>
            <a:endParaRPr lang="en-MY" dirty="0"/>
          </a:p>
        </p:txBody>
      </p:sp>
      <p:sp>
        <p:nvSpPr>
          <p:cNvPr id="2" name="Title 1"/>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Learning Outcome</a:t>
            </a:r>
            <a:endParaRPr lang="en-MY" b="1" u="sng" dirty="0">
              <a:solidFill>
                <a:schemeClr val="tx1"/>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3 of 38</a:t>
            </a:r>
          </a:p>
        </p:txBody>
      </p:sp>
    </p:spTree>
    <p:extLst>
      <p:ext uri="{BB962C8B-B14F-4D97-AF65-F5344CB8AC3E}">
        <p14:creationId xmlns:p14="http://schemas.microsoft.com/office/powerpoint/2010/main" val="1596975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Cross Site Scripting (XSS) </a:t>
            </a:r>
          </a:p>
          <a:p>
            <a:pPr lvl="1"/>
            <a:r>
              <a:rPr lang="en-US" dirty="0"/>
              <a:t>Found in Web Application</a:t>
            </a:r>
          </a:p>
          <a:p>
            <a:pPr lvl="1"/>
            <a:r>
              <a:rPr lang="en-US" dirty="0"/>
              <a:t>Attackers inject client-side script</a:t>
            </a:r>
            <a:endParaRPr lang="en-MY" dirty="0"/>
          </a:p>
        </p:txBody>
      </p:sp>
      <p:sp>
        <p:nvSpPr>
          <p:cNvPr id="2" name="Title 1"/>
          <p:cNvSpPr>
            <a:spLocks noGrp="1"/>
          </p:cNvSpPr>
          <p:nvPr>
            <p:ph type="title"/>
          </p:nvPr>
        </p:nvSpPr>
        <p:spPr/>
        <p:txBody>
          <a:bodyPr/>
          <a:lstStyle/>
          <a:p>
            <a:r>
              <a:rPr lang="en-US" b="1" u="sng" dirty="0"/>
              <a:t>Extra: Common Attacks</a:t>
            </a:r>
            <a:endParaRPr lang="en-MY" b="1" u="sng" dirty="0"/>
          </a:p>
        </p:txBody>
      </p:sp>
      <p:sp>
        <p:nvSpPr>
          <p:cNvPr id="5" name="Footer Placeholder 4"/>
          <p:cNvSpPr>
            <a:spLocks noGrp="1"/>
          </p:cNvSpPr>
          <p:nvPr>
            <p:ph type="ftr" sz="quarter" idx="4294967295"/>
          </p:nvPr>
        </p:nvSpPr>
        <p:spPr>
          <a:xfrm>
            <a:off x="6248400" y="6623050"/>
            <a:ext cx="2895600" cy="234950"/>
          </a:xfrm>
          <a:prstGeom prst="rect">
            <a:avLst/>
          </a:prstGeom>
        </p:spPr>
        <p:txBody>
          <a:bodyPr/>
          <a:lstStyle/>
          <a:p>
            <a:r>
              <a:rPr lang="en-MY"/>
              <a:t>Slide 32 of 38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687" y="3428999"/>
            <a:ext cx="4238625" cy="2962275"/>
          </a:xfrm>
          <a:prstGeom prst="rect">
            <a:avLst/>
          </a:prstGeom>
        </p:spPr>
      </p:pic>
    </p:spTree>
    <p:extLst>
      <p:ext uri="{BB962C8B-B14F-4D97-AF65-F5344CB8AC3E}">
        <p14:creationId xmlns:p14="http://schemas.microsoft.com/office/powerpoint/2010/main" val="890519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363" y="1711350"/>
            <a:ext cx="8229600" cy="4525962"/>
          </a:xfrm>
        </p:spPr>
        <p:txBody>
          <a:bodyPr/>
          <a:lstStyle/>
          <a:p>
            <a:r>
              <a:rPr lang="en-US" b="1" dirty="0"/>
              <a:t>Social Engineering</a:t>
            </a:r>
          </a:p>
          <a:p>
            <a:pPr lvl="1" algn="just"/>
            <a:r>
              <a:rPr lang="en-US" dirty="0"/>
              <a:t>Manipulating people to perform actions of revealing confidential information</a:t>
            </a:r>
            <a:endParaRPr lang="en-MY" dirty="0"/>
          </a:p>
        </p:txBody>
      </p:sp>
      <p:sp>
        <p:nvSpPr>
          <p:cNvPr id="2" name="Title 1"/>
          <p:cNvSpPr>
            <a:spLocks noGrp="1"/>
          </p:cNvSpPr>
          <p:nvPr>
            <p:ph type="title"/>
          </p:nvPr>
        </p:nvSpPr>
        <p:spPr/>
        <p:txBody>
          <a:bodyPr/>
          <a:lstStyle/>
          <a:p>
            <a:r>
              <a:rPr lang="en-US" b="1" u="sng" dirty="0"/>
              <a:t>Extra: Common Attacks</a:t>
            </a:r>
            <a:endParaRPr lang="en-MY" b="1" u="sng" dirty="0"/>
          </a:p>
        </p:txBody>
      </p:sp>
      <p:sp>
        <p:nvSpPr>
          <p:cNvPr id="5" name="Footer Placeholder 4"/>
          <p:cNvSpPr>
            <a:spLocks noGrp="1"/>
          </p:cNvSpPr>
          <p:nvPr>
            <p:ph type="ftr" sz="quarter" idx="4294967295"/>
          </p:nvPr>
        </p:nvSpPr>
        <p:spPr>
          <a:xfrm>
            <a:off x="6248400" y="6623050"/>
            <a:ext cx="2895600" cy="234950"/>
          </a:xfrm>
          <a:prstGeom prst="rect">
            <a:avLst/>
          </a:prstGeom>
        </p:spPr>
        <p:txBody>
          <a:bodyPr/>
          <a:lstStyle/>
          <a:p>
            <a:r>
              <a:rPr lang="en-MY"/>
              <a:t>Slide 33 of 38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678" y="3542062"/>
            <a:ext cx="3370970" cy="3002766"/>
          </a:xfrm>
          <a:prstGeom prst="rect">
            <a:avLst/>
          </a:prstGeom>
        </p:spPr>
      </p:pic>
    </p:spTree>
    <p:extLst>
      <p:ext uri="{BB962C8B-B14F-4D97-AF65-F5344CB8AC3E}">
        <p14:creationId xmlns:p14="http://schemas.microsoft.com/office/powerpoint/2010/main" val="10292689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PKI </a:t>
            </a:r>
            <a:r>
              <a:rPr lang="en-US"/>
              <a:t>and Cryptography</a:t>
            </a:r>
          </a:p>
          <a:p>
            <a:endParaRPr lang="en-US" dirty="0"/>
          </a:p>
        </p:txBody>
      </p:sp>
      <p:sp>
        <p:nvSpPr>
          <p:cNvPr id="2" name="Title 1"/>
          <p:cNvSpPr>
            <a:spLocks noGrp="1"/>
          </p:cNvSpPr>
          <p:nvPr>
            <p:ph type="title"/>
          </p:nvPr>
        </p:nvSpPr>
        <p:spPr/>
        <p:txBody>
          <a:bodyPr/>
          <a:lstStyle/>
          <a:p>
            <a:r>
              <a:rPr lang="en-US" sz="3400" b="1" u="sng" dirty="0">
                <a:solidFill>
                  <a:srgbClr val="003366"/>
                </a:solidFill>
                <a:ea typeface="ＭＳ Ｐゴシック" charset="0"/>
                <a:cs typeface="ＭＳ Ｐゴシック" charset="0"/>
              </a:rPr>
              <a:t>What we cover next</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38 of 38</a:t>
            </a:r>
          </a:p>
        </p:txBody>
      </p:sp>
    </p:spTree>
    <p:extLst>
      <p:ext uri="{BB962C8B-B14F-4D97-AF65-F5344CB8AC3E}">
        <p14:creationId xmlns:p14="http://schemas.microsoft.com/office/powerpoint/2010/main" val="748273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800" b="1" dirty="0">
                <a:latin typeface="Century Gothic" panose="020B0502020202020204" pitchFamily="34" charset="0"/>
              </a:rPr>
              <a:t>If you have mastered this topic, </a:t>
            </a:r>
            <a:r>
              <a:rPr lang="en-US" altLang="en-US" sz="2800" b="1" dirty="0">
                <a:solidFill>
                  <a:srgbClr val="990000"/>
                </a:solidFill>
                <a:latin typeface="Century Gothic" panose="020B0502020202020204" pitchFamily="34" charset="0"/>
              </a:rPr>
              <a:t>you should be able to use the following terms correctly in your assignments and exams</a:t>
            </a:r>
            <a:r>
              <a:rPr lang="en-US" altLang="en-US" sz="2800" b="1" dirty="0">
                <a:latin typeface="Century Gothic" panose="020B0502020202020204" pitchFamily="34" charset="0"/>
              </a:rPr>
              <a:t>:</a:t>
            </a:r>
          </a:p>
          <a:p>
            <a:pPr lvl="1"/>
            <a:r>
              <a:rPr lang="en-MY" b="1"/>
              <a:t>Types of </a:t>
            </a:r>
            <a:r>
              <a:rPr lang="en-MY" b="1" dirty="0"/>
              <a:t>Hackers</a:t>
            </a:r>
          </a:p>
          <a:p>
            <a:pPr lvl="1"/>
            <a:r>
              <a:rPr lang="en-MY" b="1" dirty="0"/>
              <a:t>Threats</a:t>
            </a:r>
          </a:p>
          <a:p>
            <a:pPr lvl="1"/>
            <a:r>
              <a:rPr lang="en-MY" b="1" dirty="0"/>
              <a:t>Code of Ethics</a:t>
            </a:r>
          </a:p>
          <a:p>
            <a:pPr lvl="1"/>
            <a:r>
              <a:rPr lang="en-MY" b="1" dirty="0"/>
              <a:t>Scanning Method</a:t>
            </a:r>
          </a:p>
          <a:p>
            <a:pPr lvl="1"/>
            <a:r>
              <a:rPr lang="en-MY" b="1" dirty="0"/>
              <a:t>Vulnerability Analysis</a:t>
            </a:r>
          </a:p>
          <a:p>
            <a:pPr lvl="1"/>
            <a:endParaRPr lang="en-US" dirty="0"/>
          </a:p>
        </p:txBody>
      </p:sp>
      <p:sp>
        <p:nvSpPr>
          <p:cNvPr id="4" name="Title 3"/>
          <p:cNvSpPr>
            <a:spLocks noGrp="1"/>
          </p:cNvSpPr>
          <p:nvPr>
            <p:ph type="title"/>
          </p:nvPr>
        </p:nvSpPr>
        <p:spPr/>
        <p:txBody>
          <a:bodyPr/>
          <a:lstStyle/>
          <a:p>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US" dirty="0"/>
          </a:p>
        </p:txBody>
      </p:sp>
      <p:sp>
        <p:nvSpPr>
          <p:cNvPr id="2" name="Footer Placeholder 1"/>
          <p:cNvSpPr>
            <a:spLocks noGrp="1"/>
          </p:cNvSpPr>
          <p:nvPr>
            <p:ph type="ftr" sz="quarter" idx="4294967295"/>
          </p:nvPr>
        </p:nvSpPr>
        <p:spPr>
          <a:xfrm>
            <a:off x="6248400" y="6623050"/>
            <a:ext cx="2895600" cy="234950"/>
          </a:xfrm>
          <a:prstGeom prst="rect">
            <a:avLst/>
          </a:prstGeom>
        </p:spPr>
        <p:txBody>
          <a:bodyPr/>
          <a:lstStyle/>
          <a:p>
            <a:r>
              <a:rPr lang="en-MY"/>
              <a:t>Slide 4 of 38</a:t>
            </a:r>
          </a:p>
        </p:txBody>
      </p:sp>
    </p:spTree>
    <p:extLst>
      <p:ext uri="{BB962C8B-B14F-4D97-AF65-F5344CB8AC3E}">
        <p14:creationId xmlns:p14="http://schemas.microsoft.com/office/powerpoint/2010/main" val="3250870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Describe the basis steps that an intruder might undertake in an intrusion</a:t>
            </a:r>
          </a:p>
          <a:p>
            <a:r>
              <a:rPr lang="en-US" dirty="0"/>
              <a:t>Provide a background of vulnerability scanning</a:t>
            </a:r>
          </a:p>
          <a:p>
            <a:r>
              <a:rPr lang="en-US" dirty="0"/>
              <a:t>Perform vulnerability analysis</a:t>
            </a:r>
          </a:p>
          <a:p>
            <a:r>
              <a:rPr lang="en-US" dirty="0"/>
              <a:t>Outline current threats, and their operation</a:t>
            </a:r>
            <a:endParaRPr lang="en-MY" dirty="0"/>
          </a:p>
          <a:p>
            <a:endParaRPr lang="en-MY" dirty="0"/>
          </a:p>
        </p:txBody>
      </p:sp>
      <p:sp>
        <p:nvSpPr>
          <p:cNvPr id="2" name="Title 1"/>
          <p:cNvSpPr>
            <a:spLocks noGrp="1"/>
          </p:cNvSpPr>
          <p:nvPr>
            <p:ph type="title"/>
          </p:nvPr>
        </p:nvSpPr>
        <p:spPr/>
        <p:txBody>
          <a:bodyPr/>
          <a:lstStyle/>
          <a:p>
            <a:r>
              <a:rPr lang="en-US" b="1" u="sng" dirty="0">
                <a:solidFill>
                  <a:schemeClr val="tx1"/>
                </a:solidFill>
                <a:latin typeface="Century Gothic" panose="020B0502020202020204" pitchFamily="34" charset="0"/>
                <a:ea typeface="新細明體" pitchFamily="18" charset="-120"/>
              </a:rPr>
              <a:t>Modules Objectives</a:t>
            </a:r>
            <a:endParaRPr lang="en-MY" b="1" u="sng" dirty="0">
              <a:solidFill>
                <a:schemeClr val="tx1"/>
              </a:solidFill>
              <a:latin typeface="Century Gothic" panose="020B0502020202020204" pitchFamily="34" charset="0"/>
              <a:ea typeface="新細明體" pitchFamily="18" charset="-12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5 of 38</a:t>
            </a:r>
          </a:p>
        </p:txBody>
      </p:sp>
    </p:spTree>
    <p:extLst>
      <p:ext uri="{BB962C8B-B14F-4D97-AF65-F5344CB8AC3E}">
        <p14:creationId xmlns:p14="http://schemas.microsoft.com/office/powerpoint/2010/main" val="129772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dirty="0"/>
              <a:t>Type of Hackers/Attackers</a:t>
            </a:r>
            <a:endParaRPr lang="en-MY" dirty="0"/>
          </a:p>
        </p:txBody>
      </p:sp>
    </p:spTree>
    <p:extLst>
      <p:ext uri="{BB962C8B-B14F-4D97-AF65-F5344CB8AC3E}">
        <p14:creationId xmlns:p14="http://schemas.microsoft.com/office/powerpoint/2010/main" val="77164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b="1" u="sng" dirty="0">
                <a:solidFill>
                  <a:schemeClr val="tx1"/>
                </a:solidFill>
                <a:latin typeface="Calibri" panose="020F0502020204030204" pitchFamily="34" charset="0"/>
                <a:cs typeface="Calibri" panose="020F0502020204030204" pitchFamily="34" charset="0"/>
              </a:rPr>
              <a:t>What are Hackers/Attackers/Crackers?</a:t>
            </a:r>
            <a:endParaRPr lang="en-MY" sz="2800" b="1" u="sng" dirty="0">
              <a:solidFill>
                <a:schemeClr val="tx1"/>
              </a:solidFill>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4294967295"/>
          </p:nvPr>
        </p:nvSpPr>
        <p:spPr>
          <a:xfrm>
            <a:off x="6248400" y="6623050"/>
            <a:ext cx="2895600" cy="234950"/>
          </a:xfrm>
          <a:prstGeom prst="rect">
            <a:avLst/>
          </a:prstGeom>
        </p:spPr>
        <p:txBody>
          <a:bodyPr/>
          <a:lstStyle/>
          <a:p>
            <a:r>
              <a:rPr lang="en-MY"/>
              <a:t>Slide 8 of 38</a:t>
            </a:r>
          </a:p>
        </p:txBody>
      </p:sp>
      <p:sp>
        <p:nvSpPr>
          <p:cNvPr id="4" name="Rectangle: Rounded Corners 3">
            <a:extLst>
              <a:ext uri="{FF2B5EF4-FFF2-40B4-BE49-F238E27FC236}">
                <a16:creationId xmlns:a16="http://schemas.microsoft.com/office/drawing/2014/main" id="{94183A7D-B63C-49D0-AAE2-D5CEC7257036}"/>
              </a:ext>
            </a:extLst>
          </p:cNvPr>
          <p:cNvSpPr/>
          <p:nvPr/>
        </p:nvSpPr>
        <p:spPr bwMode="auto">
          <a:xfrm>
            <a:off x="190234" y="1772817"/>
            <a:ext cx="2437550" cy="1296144"/>
          </a:xfrm>
          <a:prstGeom prst="roundRect">
            <a:avLst/>
          </a:prstGeom>
          <a:solidFill>
            <a:schemeClr val="accent1">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Hackers/Attackers</a:t>
            </a:r>
            <a:endParaRPr kumimoji="0" lang="en-MY" sz="20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CE03CE2B-559B-441B-9B4E-A576458F2DEB}"/>
              </a:ext>
            </a:extLst>
          </p:cNvPr>
          <p:cNvSpPr/>
          <p:nvPr/>
        </p:nvSpPr>
        <p:spPr bwMode="auto">
          <a:xfrm>
            <a:off x="2771800" y="1772816"/>
            <a:ext cx="6178054" cy="1296144"/>
          </a:xfrm>
          <a:prstGeom prst="roundRect">
            <a:avLst/>
          </a:prstGeom>
          <a:solidFill>
            <a:schemeClr val="accent1">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Hacker/attacker: Individuals who have the skills to gain access to computer systems through unauthorized or unapproved means.</a:t>
            </a:r>
          </a:p>
        </p:txBody>
      </p:sp>
      <p:sp>
        <p:nvSpPr>
          <p:cNvPr id="10" name="Rectangle: Rounded Corners 9">
            <a:extLst>
              <a:ext uri="{FF2B5EF4-FFF2-40B4-BE49-F238E27FC236}">
                <a16:creationId xmlns:a16="http://schemas.microsoft.com/office/drawing/2014/main" id="{C25954D3-8DE6-4F6D-BA39-1A36002F1F4C}"/>
              </a:ext>
            </a:extLst>
          </p:cNvPr>
          <p:cNvSpPr/>
          <p:nvPr/>
        </p:nvSpPr>
        <p:spPr bwMode="auto">
          <a:xfrm>
            <a:off x="190234" y="3454703"/>
            <a:ext cx="2437550" cy="1313937"/>
          </a:xfrm>
          <a:prstGeom prst="roundRect">
            <a:avLst/>
          </a:prstGeom>
          <a:solidFill>
            <a:schemeClr val="accent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Cracker</a:t>
            </a:r>
            <a:endParaRPr kumimoji="0" lang="en-MY" sz="2000" b="0" i="0" u="none" strike="noStrike" cap="none" normalizeH="0" baseline="0" dirty="0">
              <a:ln>
                <a:noFill/>
              </a:ln>
              <a:solidFill>
                <a:schemeClr val="bg1"/>
              </a:solidFill>
              <a:effectLst/>
              <a:latin typeface="Calibri" panose="020F0502020204030204" pitchFamily="34" charset="0"/>
              <a:cs typeface="Calibri" panose="020F0502020204030204" pitchFamily="34" charset="0"/>
            </a:endParaRPr>
          </a:p>
        </p:txBody>
      </p:sp>
      <p:sp>
        <p:nvSpPr>
          <p:cNvPr id="11" name="Rectangle: Rounded Corners 10">
            <a:extLst>
              <a:ext uri="{FF2B5EF4-FFF2-40B4-BE49-F238E27FC236}">
                <a16:creationId xmlns:a16="http://schemas.microsoft.com/office/drawing/2014/main" id="{066B717E-1893-4B2B-9976-AF038A73DB62}"/>
              </a:ext>
            </a:extLst>
          </p:cNvPr>
          <p:cNvSpPr/>
          <p:nvPr/>
        </p:nvSpPr>
        <p:spPr bwMode="auto">
          <a:xfrm>
            <a:off x="2771800" y="3472496"/>
            <a:ext cx="6178054" cy="1296144"/>
          </a:xfrm>
          <a:prstGeom prst="roundRect">
            <a:avLst/>
          </a:prstGeom>
          <a:solidFill>
            <a:schemeClr val="accent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Cracker: An individual who breaks encryption codes, defeats software copy protections, or specializes in breaking into systems.</a:t>
            </a:r>
          </a:p>
        </p:txBody>
      </p:sp>
    </p:spTree>
    <p:extLst>
      <p:ext uri="{BB962C8B-B14F-4D97-AF65-F5344CB8AC3E}">
        <p14:creationId xmlns:p14="http://schemas.microsoft.com/office/powerpoint/2010/main" val="472553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775" y="274638"/>
            <a:ext cx="7042150" cy="966387"/>
          </a:xfrm>
        </p:spPr>
        <p:txBody>
          <a:bodyPr/>
          <a:lstStyle/>
          <a:p>
            <a:r>
              <a:rPr lang="en-US" sz="2800" b="1" u="sng" kern="0" dirty="0">
                <a:solidFill>
                  <a:schemeClr val="tx1"/>
                </a:solidFill>
                <a:latin typeface="Calibri" panose="020F0502020204030204" pitchFamily="34" charset="0"/>
                <a:cs typeface="Calibri" panose="020F0502020204030204" pitchFamily="34" charset="0"/>
              </a:rPr>
              <a:t>Type of Hackers/Attackers</a:t>
            </a:r>
            <a:endParaRPr lang="en-MY" sz="2800" b="1" u="sng" kern="0" dirty="0">
              <a:solidFill>
                <a:schemeClr val="tx1"/>
              </a:solidFill>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4294967295"/>
          </p:nvPr>
        </p:nvSpPr>
        <p:spPr>
          <a:xfrm>
            <a:off x="6248400" y="6623050"/>
            <a:ext cx="2895600" cy="234950"/>
          </a:xfrm>
          <a:prstGeom prst="rect">
            <a:avLst/>
          </a:prstGeom>
        </p:spPr>
        <p:txBody>
          <a:bodyPr/>
          <a:lstStyle/>
          <a:p>
            <a:r>
              <a:rPr lang="en-MY"/>
              <a:t>Slide 8 of 38</a:t>
            </a:r>
          </a:p>
        </p:txBody>
      </p:sp>
      <p:sp>
        <p:nvSpPr>
          <p:cNvPr id="4" name="Rectangle: Rounded Corners 3">
            <a:extLst>
              <a:ext uri="{FF2B5EF4-FFF2-40B4-BE49-F238E27FC236}">
                <a16:creationId xmlns:a16="http://schemas.microsoft.com/office/drawing/2014/main" id="{94183A7D-B63C-49D0-AAE2-D5CEC7257036}"/>
              </a:ext>
            </a:extLst>
          </p:cNvPr>
          <p:cNvSpPr/>
          <p:nvPr/>
        </p:nvSpPr>
        <p:spPr bwMode="auto">
          <a:xfrm>
            <a:off x="190234" y="1614576"/>
            <a:ext cx="2437550" cy="1454385"/>
          </a:xfrm>
          <a:prstGeom prst="roundRect">
            <a:avLst/>
          </a:prstGeom>
          <a:solidFill>
            <a:schemeClr val="bg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Calibri" panose="020F0502020204030204" pitchFamily="34" charset="0"/>
                <a:cs typeface="Calibri" panose="020F0502020204030204" pitchFamily="34" charset="0"/>
              </a:rPr>
              <a:t>White Hat</a:t>
            </a:r>
            <a:endParaRPr kumimoji="0" lang="en-MY" sz="2000" b="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8" name="Rectangle: Rounded Corners 7">
            <a:extLst>
              <a:ext uri="{FF2B5EF4-FFF2-40B4-BE49-F238E27FC236}">
                <a16:creationId xmlns:a16="http://schemas.microsoft.com/office/drawing/2014/main" id="{CE03CE2B-559B-441B-9B4E-A576458F2DEB}"/>
              </a:ext>
            </a:extLst>
          </p:cNvPr>
          <p:cNvSpPr/>
          <p:nvPr/>
        </p:nvSpPr>
        <p:spPr bwMode="auto">
          <a:xfrm>
            <a:off x="2771800" y="1786684"/>
            <a:ext cx="6178054" cy="1248270"/>
          </a:xfrm>
          <a:prstGeom prst="roundRect">
            <a:avLst/>
          </a:prstGeom>
          <a:solidFill>
            <a:schemeClr val="bg1"/>
          </a:solidFill>
          <a:ln w="12700" cap="flat" cmpd="sng" algn="ctr">
            <a:noFill/>
            <a:prstDash val="solid"/>
            <a:round/>
            <a:headEnd type="none" w="med" len="med"/>
            <a:tailEnd type="none" w="med" len="med"/>
          </a:ln>
          <a:effectLst/>
          <a:scene3d>
            <a:camera prst="orthographicFront">
              <a:rot lat="0" lon="0" rev="0"/>
            </a:camera>
            <a:lightRig rig="chilly" dir="t">
              <a:rot lat="0" lon="0" rev="18480000"/>
            </a:lightRig>
          </a:scene3d>
          <a:sp3d prstMaterial="clear">
            <a:bevelT h="635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Calibri" panose="020F0502020204030204" pitchFamily="34" charset="0"/>
                <a:cs typeface="Calibri" panose="020F0502020204030204" pitchFamily="34" charset="0"/>
              </a:rPr>
              <a:t>A hacker who discovers and exposes security flaws in applications and operating systems with an organization’s consent so that they can be fixed before they become widespread problems.</a:t>
            </a:r>
          </a:p>
        </p:txBody>
      </p:sp>
      <p:sp>
        <p:nvSpPr>
          <p:cNvPr id="9" name="Rectangle: Rounded Corners 8">
            <a:extLst>
              <a:ext uri="{FF2B5EF4-FFF2-40B4-BE49-F238E27FC236}">
                <a16:creationId xmlns:a16="http://schemas.microsoft.com/office/drawing/2014/main" id="{B7FE69F2-EDC2-4245-A0F5-443F0D35855D}"/>
              </a:ext>
            </a:extLst>
          </p:cNvPr>
          <p:cNvSpPr/>
          <p:nvPr/>
        </p:nvSpPr>
        <p:spPr bwMode="auto">
          <a:xfrm>
            <a:off x="2771800" y="4763593"/>
            <a:ext cx="6178054" cy="1291532"/>
          </a:xfrm>
          <a:prstGeom prst="roundRect">
            <a:avLst/>
          </a:prstGeom>
          <a:solidFill>
            <a:schemeClr val="tx1">
              <a:lumMod val="50000"/>
              <a:lumOff val="5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 hacker who exposes security flaws in applications and operating systems without consent, but not ostensibly for malicious purposes.</a:t>
            </a:r>
          </a:p>
        </p:txBody>
      </p:sp>
      <p:sp>
        <p:nvSpPr>
          <p:cNvPr id="12" name="Rectangle: Rounded Corners 11">
            <a:extLst>
              <a:ext uri="{FF2B5EF4-FFF2-40B4-BE49-F238E27FC236}">
                <a16:creationId xmlns:a16="http://schemas.microsoft.com/office/drawing/2014/main" id="{F8298B3B-E18A-4354-8220-349B4A790BB0}"/>
              </a:ext>
            </a:extLst>
          </p:cNvPr>
          <p:cNvSpPr/>
          <p:nvPr/>
        </p:nvSpPr>
        <p:spPr bwMode="auto">
          <a:xfrm>
            <a:off x="2771800" y="3251547"/>
            <a:ext cx="6178054" cy="1310496"/>
          </a:xfrm>
          <a:prstGeom prst="roundRect">
            <a:avLst/>
          </a:prstGeom>
          <a:solidFill>
            <a:schemeClr val="tx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 hacker who discovers and exposes security vulnerabilities without organizational consent, for financial gain, or for some malicious purpose</a:t>
            </a:r>
          </a:p>
        </p:txBody>
      </p:sp>
      <p:pic>
        <p:nvPicPr>
          <p:cNvPr id="13" name="Picture 6" descr="Image result for white hat">
            <a:extLst>
              <a:ext uri="{FF2B5EF4-FFF2-40B4-BE49-F238E27FC236}">
                <a16:creationId xmlns:a16="http://schemas.microsoft.com/office/drawing/2014/main" id="{CBFC8366-21B6-4469-B7AF-A92CAE48DA9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1844824"/>
            <a:ext cx="1046773" cy="71529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92ECDCD8-BD92-426A-A84C-EB3929A4DC54}"/>
              </a:ext>
            </a:extLst>
          </p:cNvPr>
          <p:cNvSpPr/>
          <p:nvPr/>
        </p:nvSpPr>
        <p:spPr bwMode="auto">
          <a:xfrm>
            <a:off x="175129" y="3265899"/>
            <a:ext cx="2437550" cy="1296144"/>
          </a:xfrm>
          <a:prstGeom prst="roundRect">
            <a:avLst/>
          </a:prstGeom>
          <a:solidFill>
            <a:schemeClr val="bg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Calibri" panose="020F0502020204030204" pitchFamily="34" charset="0"/>
                <a:cs typeface="Calibri" panose="020F0502020204030204" pitchFamily="34" charset="0"/>
              </a:rPr>
              <a:t>Black Hat</a:t>
            </a:r>
            <a:endParaRPr kumimoji="0" lang="en-MY" sz="2000" b="0" i="0" u="none" strike="noStrike" cap="none" normalizeH="0" baseline="0" dirty="0">
              <a:ln>
                <a:noFill/>
              </a:ln>
              <a:effectLst/>
              <a:latin typeface="Calibri" panose="020F0502020204030204" pitchFamily="34" charset="0"/>
              <a:cs typeface="Calibri" panose="020F0502020204030204" pitchFamily="34" charset="0"/>
            </a:endParaRPr>
          </a:p>
        </p:txBody>
      </p:sp>
      <p:pic>
        <p:nvPicPr>
          <p:cNvPr id="14" name="Picture 12" descr="Image result for black hat">
            <a:extLst>
              <a:ext uri="{FF2B5EF4-FFF2-40B4-BE49-F238E27FC236}">
                <a16:creationId xmlns:a16="http://schemas.microsoft.com/office/drawing/2014/main" id="{95F01C56-B41C-49AF-9A0C-A7C49FB4BD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5377" y="3284412"/>
            <a:ext cx="1236064" cy="88172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B903CDA4-D959-43C7-8531-F67F091EFCB5}"/>
              </a:ext>
            </a:extLst>
          </p:cNvPr>
          <p:cNvSpPr/>
          <p:nvPr/>
        </p:nvSpPr>
        <p:spPr bwMode="auto">
          <a:xfrm>
            <a:off x="175129" y="4758981"/>
            <a:ext cx="2437550" cy="1296144"/>
          </a:xfrm>
          <a:prstGeom prst="roundRect">
            <a:avLst/>
          </a:prstGeom>
          <a:solidFill>
            <a:schemeClr val="bg1"/>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b"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effectLst/>
                <a:latin typeface="Calibri" panose="020F0502020204030204" pitchFamily="34" charset="0"/>
                <a:cs typeface="Calibri" panose="020F0502020204030204" pitchFamily="34" charset="0"/>
              </a:rPr>
              <a:t>Grey Hat</a:t>
            </a:r>
            <a:endParaRPr kumimoji="0" lang="en-MY" sz="2000" b="0" i="0" u="none" strike="noStrike" cap="none" normalizeH="0" baseline="0" dirty="0">
              <a:ln>
                <a:noFill/>
              </a:ln>
              <a:effectLst/>
              <a:latin typeface="Calibri" panose="020F0502020204030204" pitchFamily="34" charset="0"/>
              <a:cs typeface="Calibri" panose="020F0502020204030204" pitchFamily="34" charset="0"/>
            </a:endParaRPr>
          </a:p>
        </p:txBody>
      </p:sp>
      <p:pic>
        <p:nvPicPr>
          <p:cNvPr id="20" name="Picture 19">
            <a:extLst>
              <a:ext uri="{FF2B5EF4-FFF2-40B4-BE49-F238E27FC236}">
                <a16:creationId xmlns:a16="http://schemas.microsoft.com/office/drawing/2014/main" id="{B7126AA5-AE76-4DF0-A924-E18DDD7ACBBF}"/>
              </a:ext>
            </a:extLst>
          </p:cNvPr>
          <p:cNvPicPr>
            <a:picLocks noChangeAspect="1"/>
          </p:cNvPicPr>
          <p:nvPr/>
        </p:nvPicPr>
        <p:blipFill>
          <a:blip r:embed="rId5"/>
          <a:stretch>
            <a:fillRect/>
          </a:stretch>
        </p:blipFill>
        <p:spPr>
          <a:xfrm>
            <a:off x="827584" y="4805274"/>
            <a:ext cx="1104900" cy="876300"/>
          </a:xfrm>
          <a:prstGeom prst="rect">
            <a:avLst/>
          </a:prstGeom>
        </p:spPr>
      </p:pic>
    </p:spTree>
    <p:extLst>
      <p:ext uri="{BB962C8B-B14F-4D97-AF65-F5344CB8AC3E}">
        <p14:creationId xmlns:p14="http://schemas.microsoft.com/office/powerpoint/2010/main" val="3654969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353" y="40840"/>
            <a:ext cx="7042150" cy="652177"/>
          </a:xfrm>
        </p:spPr>
        <p:txBody>
          <a:bodyPr/>
          <a:lstStyle/>
          <a:p>
            <a:r>
              <a:rPr lang="en-US" sz="2800" b="1" u="sng" kern="0" dirty="0">
                <a:solidFill>
                  <a:schemeClr val="tx1"/>
                </a:solidFill>
                <a:latin typeface="Calibri" panose="020F0502020204030204" pitchFamily="34" charset="0"/>
                <a:cs typeface="Calibri" panose="020F0502020204030204" pitchFamily="34" charset="0"/>
              </a:rPr>
              <a:t>Threat Actors</a:t>
            </a:r>
            <a:endParaRPr lang="en-MY" sz="2800" b="1" u="sng" kern="0" dirty="0">
              <a:solidFill>
                <a:schemeClr val="tx1"/>
              </a:solidFill>
              <a:latin typeface="Calibri" panose="020F0502020204030204" pitchFamily="34" charset="0"/>
              <a:cs typeface="Calibri" panose="020F0502020204030204" pitchFamily="34" charset="0"/>
            </a:endParaRPr>
          </a:p>
        </p:txBody>
      </p:sp>
      <p:sp>
        <p:nvSpPr>
          <p:cNvPr id="3" name="Footer Placeholder 2"/>
          <p:cNvSpPr>
            <a:spLocks noGrp="1"/>
          </p:cNvSpPr>
          <p:nvPr>
            <p:ph type="ftr" sz="quarter" idx="4294967295"/>
          </p:nvPr>
        </p:nvSpPr>
        <p:spPr>
          <a:xfrm>
            <a:off x="6248400" y="6623050"/>
            <a:ext cx="2895600" cy="234950"/>
          </a:xfrm>
          <a:prstGeom prst="rect">
            <a:avLst/>
          </a:prstGeom>
        </p:spPr>
        <p:txBody>
          <a:bodyPr/>
          <a:lstStyle/>
          <a:p>
            <a:r>
              <a:rPr lang="en-MY"/>
              <a:t>Slide 8 of 38</a:t>
            </a:r>
          </a:p>
        </p:txBody>
      </p:sp>
      <p:sp>
        <p:nvSpPr>
          <p:cNvPr id="8" name="Rectangle: Rounded Corners 7">
            <a:extLst>
              <a:ext uri="{FF2B5EF4-FFF2-40B4-BE49-F238E27FC236}">
                <a16:creationId xmlns:a16="http://schemas.microsoft.com/office/drawing/2014/main" id="{CE03CE2B-559B-441B-9B4E-A576458F2DEB}"/>
              </a:ext>
            </a:extLst>
          </p:cNvPr>
          <p:cNvSpPr/>
          <p:nvPr/>
        </p:nvSpPr>
        <p:spPr bwMode="auto">
          <a:xfrm>
            <a:off x="179512" y="744788"/>
            <a:ext cx="8784976" cy="664035"/>
          </a:xfrm>
          <a:prstGeom prst="roundRect">
            <a:avLst/>
          </a:prstGeom>
          <a:solidFill>
            <a:schemeClr val="accent2">
              <a:lumMod val="75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An entity that is partially or wholly responsible for an incident that affects or potentially affects an organization’s security. Also referred to as a malicious actor.</a:t>
            </a:r>
          </a:p>
        </p:txBody>
      </p:sp>
      <p:sp>
        <p:nvSpPr>
          <p:cNvPr id="15" name="Rectangle: Rounded Corners 14">
            <a:extLst>
              <a:ext uri="{FF2B5EF4-FFF2-40B4-BE49-F238E27FC236}">
                <a16:creationId xmlns:a16="http://schemas.microsoft.com/office/drawing/2014/main" id="{98C6E66B-03ED-4F4C-B91F-877F2DF9E1A7}"/>
              </a:ext>
            </a:extLst>
          </p:cNvPr>
          <p:cNvSpPr/>
          <p:nvPr/>
        </p:nvSpPr>
        <p:spPr bwMode="auto">
          <a:xfrm>
            <a:off x="159618" y="1560124"/>
            <a:ext cx="1508576" cy="664035"/>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Script kiddies</a:t>
            </a:r>
          </a:p>
        </p:txBody>
      </p:sp>
      <p:sp>
        <p:nvSpPr>
          <p:cNvPr id="17" name="Rectangle: Rounded Corners 16">
            <a:extLst>
              <a:ext uri="{FF2B5EF4-FFF2-40B4-BE49-F238E27FC236}">
                <a16:creationId xmlns:a16="http://schemas.microsoft.com/office/drawing/2014/main" id="{6374912D-AFFA-485D-8201-8567A20A10AF}"/>
              </a:ext>
            </a:extLst>
          </p:cNvPr>
          <p:cNvSpPr/>
          <p:nvPr/>
        </p:nvSpPr>
        <p:spPr bwMode="auto">
          <a:xfrm>
            <a:off x="155584" y="2322797"/>
            <a:ext cx="1508576" cy="760061"/>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Hacktivists</a:t>
            </a:r>
          </a:p>
        </p:txBody>
      </p:sp>
      <p:sp>
        <p:nvSpPr>
          <p:cNvPr id="18" name="Rectangle: Rounded Corners 17">
            <a:extLst>
              <a:ext uri="{FF2B5EF4-FFF2-40B4-BE49-F238E27FC236}">
                <a16:creationId xmlns:a16="http://schemas.microsoft.com/office/drawing/2014/main" id="{967CB500-D3CB-4009-B00C-00F78D02D7B9}"/>
              </a:ext>
            </a:extLst>
          </p:cNvPr>
          <p:cNvSpPr/>
          <p:nvPr/>
        </p:nvSpPr>
        <p:spPr bwMode="auto">
          <a:xfrm>
            <a:off x="153806" y="3163060"/>
            <a:ext cx="1476153" cy="812227"/>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Organized crime</a:t>
            </a:r>
          </a:p>
        </p:txBody>
      </p:sp>
      <p:sp>
        <p:nvSpPr>
          <p:cNvPr id="21" name="Rectangle: Rounded Corners 20">
            <a:extLst>
              <a:ext uri="{FF2B5EF4-FFF2-40B4-BE49-F238E27FC236}">
                <a16:creationId xmlns:a16="http://schemas.microsoft.com/office/drawing/2014/main" id="{00F89243-2517-4728-BF65-2ED65A1D496C}"/>
              </a:ext>
            </a:extLst>
          </p:cNvPr>
          <p:cNvSpPr/>
          <p:nvPr/>
        </p:nvSpPr>
        <p:spPr bwMode="auto">
          <a:xfrm>
            <a:off x="123668" y="4100631"/>
            <a:ext cx="1508576" cy="741255"/>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Nation states</a:t>
            </a:r>
          </a:p>
        </p:txBody>
      </p:sp>
      <p:sp>
        <p:nvSpPr>
          <p:cNvPr id="22" name="Rectangle: Rounded Corners 21">
            <a:extLst>
              <a:ext uri="{FF2B5EF4-FFF2-40B4-BE49-F238E27FC236}">
                <a16:creationId xmlns:a16="http://schemas.microsoft.com/office/drawing/2014/main" id="{5D92C79B-8D5F-464A-AC7E-9DC53B443163}"/>
              </a:ext>
            </a:extLst>
          </p:cNvPr>
          <p:cNvSpPr/>
          <p:nvPr/>
        </p:nvSpPr>
        <p:spPr bwMode="auto">
          <a:xfrm>
            <a:off x="121383" y="4901615"/>
            <a:ext cx="1508576" cy="763834"/>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Insiders</a:t>
            </a:r>
          </a:p>
        </p:txBody>
      </p:sp>
      <p:sp>
        <p:nvSpPr>
          <p:cNvPr id="23" name="Rectangle: Rounded Corners 22">
            <a:extLst>
              <a:ext uri="{FF2B5EF4-FFF2-40B4-BE49-F238E27FC236}">
                <a16:creationId xmlns:a16="http://schemas.microsoft.com/office/drawing/2014/main" id="{45E994E7-52AF-4797-9669-D91F5A6C6F19}"/>
              </a:ext>
            </a:extLst>
          </p:cNvPr>
          <p:cNvSpPr/>
          <p:nvPr/>
        </p:nvSpPr>
        <p:spPr bwMode="auto">
          <a:xfrm>
            <a:off x="121384" y="5851759"/>
            <a:ext cx="1508576" cy="664035"/>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Competitors</a:t>
            </a:r>
          </a:p>
        </p:txBody>
      </p:sp>
      <p:sp>
        <p:nvSpPr>
          <p:cNvPr id="11" name="Rectangle: Rounded Corners 10">
            <a:extLst>
              <a:ext uri="{FF2B5EF4-FFF2-40B4-BE49-F238E27FC236}">
                <a16:creationId xmlns:a16="http://schemas.microsoft.com/office/drawing/2014/main" id="{8C3A9ACA-7AC9-4935-ADD6-08106C62DBC4}"/>
              </a:ext>
            </a:extLst>
          </p:cNvPr>
          <p:cNvSpPr/>
          <p:nvPr/>
        </p:nvSpPr>
        <p:spPr bwMode="auto">
          <a:xfrm>
            <a:off x="1802680" y="4901615"/>
            <a:ext cx="7128792" cy="810816"/>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Present and past employees, contractors, partners, and any entity that has access to proprietary or confidential information and whose actions result in compromised security.</a:t>
            </a:r>
          </a:p>
        </p:txBody>
      </p:sp>
      <p:sp>
        <p:nvSpPr>
          <p:cNvPr id="13" name="Rectangle: Rounded Corners 12">
            <a:extLst>
              <a:ext uri="{FF2B5EF4-FFF2-40B4-BE49-F238E27FC236}">
                <a16:creationId xmlns:a16="http://schemas.microsoft.com/office/drawing/2014/main" id="{BA489D29-F0CE-4C26-BFC8-550411460926}"/>
              </a:ext>
            </a:extLst>
          </p:cNvPr>
          <p:cNvSpPr/>
          <p:nvPr/>
        </p:nvSpPr>
        <p:spPr bwMode="auto">
          <a:xfrm>
            <a:off x="1802680" y="1560123"/>
            <a:ext cx="7128792" cy="664036"/>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An inexperienced hacker with limited technical knowledge relies on automated tools to hack.</a:t>
            </a:r>
          </a:p>
        </p:txBody>
      </p:sp>
      <p:sp>
        <p:nvSpPr>
          <p:cNvPr id="14" name="Rectangle: Rounded Corners 13">
            <a:extLst>
              <a:ext uri="{FF2B5EF4-FFF2-40B4-BE49-F238E27FC236}">
                <a16:creationId xmlns:a16="http://schemas.microsoft.com/office/drawing/2014/main" id="{8FB248C1-9E57-4B4A-9459-B2B9475E9B2D}"/>
              </a:ext>
            </a:extLst>
          </p:cNvPr>
          <p:cNvSpPr/>
          <p:nvPr/>
        </p:nvSpPr>
        <p:spPr bwMode="auto">
          <a:xfrm>
            <a:off x="1802680" y="2310990"/>
            <a:ext cx="7128792" cy="771868"/>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A hacker who gains unauthorized access to and causes disruption in a computer system to achieve political or social change.</a:t>
            </a:r>
          </a:p>
        </p:txBody>
      </p:sp>
      <p:sp>
        <p:nvSpPr>
          <p:cNvPr id="16" name="Rectangle: Rounded Corners 15">
            <a:extLst>
              <a:ext uri="{FF2B5EF4-FFF2-40B4-BE49-F238E27FC236}">
                <a16:creationId xmlns:a16="http://schemas.microsoft.com/office/drawing/2014/main" id="{69B253BE-2B6F-4D84-B159-10064F2BCD52}"/>
              </a:ext>
            </a:extLst>
          </p:cNvPr>
          <p:cNvSpPr/>
          <p:nvPr/>
        </p:nvSpPr>
        <p:spPr bwMode="auto">
          <a:xfrm>
            <a:off x="1802680" y="4100631"/>
            <a:ext cx="7128792" cy="701484"/>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Government intelligence agencies often use various types of threats to achieve their political and military goals.</a:t>
            </a:r>
          </a:p>
        </p:txBody>
      </p:sp>
      <p:sp>
        <p:nvSpPr>
          <p:cNvPr id="19" name="Rectangle: Rounded Corners 18">
            <a:extLst>
              <a:ext uri="{FF2B5EF4-FFF2-40B4-BE49-F238E27FC236}">
                <a16:creationId xmlns:a16="http://schemas.microsoft.com/office/drawing/2014/main" id="{37355EB9-31C0-4023-8086-266308538687}"/>
              </a:ext>
            </a:extLst>
          </p:cNvPr>
          <p:cNvSpPr/>
          <p:nvPr/>
        </p:nvSpPr>
        <p:spPr bwMode="auto">
          <a:xfrm>
            <a:off x="1802680" y="3195125"/>
            <a:ext cx="7128792" cy="763834"/>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Groups of individuals who plan to engage in criminal activity, most commonly for monetary profit.</a:t>
            </a:r>
          </a:p>
        </p:txBody>
      </p:sp>
      <p:sp>
        <p:nvSpPr>
          <p:cNvPr id="20" name="Rectangle: Rounded Corners 19">
            <a:extLst>
              <a:ext uri="{FF2B5EF4-FFF2-40B4-BE49-F238E27FC236}">
                <a16:creationId xmlns:a16="http://schemas.microsoft.com/office/drawing/2014/main" id="{DF9B2A5F-0E01-4DFD-AB40-70D263C7DFBE}"/>
              </a:ext>
            </a:extLst>
          </p:cNvPr>
          <p:cNvSpPr/>
          <p:nvPr/>
        </p:nvSpPr>
        <p:spPr bwMode="auto">
          <a:xfrm>
            <a:off x="1802680" y="5864747"/>
            <a:ext cx="7128792" cy="664036"/>
          </a:xfrm>
          <a:prstGeom prst="roundRect">
            <a:avLst/>
          </a:prstGeom>
          <a:solidFill>
            <a:schemeClr val="accent2">
              <a:lumMod val="60000"/>
              <a:lumOff val="40000"/>
            </a:schemeClr>
          </a:solidFill>
          <a:ln w="12700"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91440" tIns="45720" rIns="91440" bIns="4572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effectLst/>
                <a:latin typeface="Calibri" panose="020F0502020204030204" pitchFamily="34" charset="0"/>
                <a:cs typeface="Calibri" panose="020F0502020204030204" pitchFamily="34" charset="0"/>
              </a:rPr>
              <a:t>An organization that gains unauthorized access to a business rival’s sensitive information.</a:t>
            </a:r>
          </a:p>
        </p:txBody>
      </p:sp>
    </p:spTree>
    <p:extLst>
      <p:ext uri="{BB962C8B-B14F-4D97-AF65-F5344CB8AC3E}">
        <p14:creationId xmlns:p14="http://schemas.microsoft.com/office/powerpoint/2010/main" val="3204786073"/>
      </p:ext>
    </p:extLst>
  </p:cSld>
  <p:clrMapOvr>
    <a:masterClrMapping/>
  </p:clrMapOvr>
</p:sld>
</file>

<file path=ppt/theme/theme1.xml><?xml version="1.0" encoding="utf-8"?>
<a:theme xmlns:a="http://schemas.openxmlformats.org/drawingml/2006/main" name="Theme1">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5DA8037-3C60-488B-A28C-E6C10474452A}" vid="{D8BEDA39-B25D-4631-8FCF-36B08DFFD7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5963F60EC5A5488098AC4E60F3A25C" ma:contentTypeVersion="3" ma:contentTypeDescription="Create a new document." ma:contentTypeScope="" ma:versionID="a57c393ad05cf81fe1fb87f9933793c4">
  <xsd:schema xmlns:xsd="http://www.w3.org/2001/XMLSchema" xmlns:xs="http://www.w3.org/2001/XMLSchema" xmlns:p="http://schemas.microsoft.com/office/2006/metadata/properties" xmlns:ns2="645f25e7-a7c4-4f10-8566-c482222abd84" targetNamespace="http://schemas.microsoft.com/office/2006/metadata/properties" ma:root="true" ma:fieldsID="d92a16e6f1a33363e76e095ff500ebe9" ns2:_="">
    <xsd:import namespace="645f25e7-a7c4-4f10-8566-c482222abd8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f25e7-a7c4-4f10-8566-c482222ab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F7DC840-90C0-470A-BF89-1E761435F015}"/>
</file>

<file path=customXml/itemProps2.xml><?xml version="1.0" encoding="utf-8"?>
<ds:datastoreItem xmlns:ds="http://schemas.openxmlformats.org/officeDocument/2006/customXml" ds:itemID="{8FEEBCB5-A661-4561-8C16-CCA807D60A4E}"/>
</file>

<file path=customXml/itemProps3.xml><?xml version="1.0" encoding="utf-8"?>
<ds:datastoreItem xmlns:ds="http://schemas.openxmlformats.org/officeDocument/2006/customXml" ds:itemID="{FA64DFC0-74A7-4C0A-B044-DADAA6F760AC}"/>
</file>

<file path=docProps/app.xml><?xml version="1.0" encoding="utf-8"?>
<Properties xmlns="http://schemas.openxmlformats.org/officeDocument/2006/extended-properties" xmlns:vt="http://schemas.openxmlformats.org/officeDocument/2006/docPropsVTypes">
  <Template>Theme1</Template>
  <TotalTime>6169</TotalTime>
  <Words>2706</Words>
  <Application>Microsoft Office PowerPoint</Application>
  <PresentationFormat>On-screen Show (4:3)</PresentationFormat>
  <Paragraphs>335</Paragraphs>
  <Slides>32</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Century Gothic</vt:lpstr>
      <vt:lpstr>Montserrat</vt:lpstr>
      <vt:lpstr>PT Sans</vt:lpstr>
      <vt:lpstr>Roboto</vt:lpstr>
      <vt:lpstr>Wingdings</vt:lpstr>
      <vt:lpstr>Theme1</vt:lpstr>
      <vt:lpstr>Digital Security and Forensics AICT006-4-2-DSF Version 2</vt:lpstr>
      <vt:lpstr>Topics &amp; Structure of The Lesson</vt:lpstr>
      <vt:lpstr>Learning Outcome</vt:lpstr>
      <vt:lpstr>Key Terms You Must Be Able To Use</vt:lpstr>
      <vt:lpstr>Modules Objectives</vt:lpstr>
      <vt:lpstr>PowerPoint Presentation</vt:lpstr>
      <vt:lpstr>What are Hackers/Attackers/Crackers?</vt:lpstr>
      <vt:lpstr>Type of Hackers/Attackers</vt:lpstr>
      <vt:lpstr>Threat Actors</vt:lpstr>
      <vt:lpstr>Threat Actor Attributes</vt:lpstr>
      <vt:lpstr>Threat Actor Attributes</vt:lpstr>
      <vt:lpstr>PowerPoint Presentation</vt:lpstr>
      <vt:lpstr>Types of Threats</vt:lpstr>
      <vt:lpstr>Intruders</vt:lpstr>
      <vt:lpstr>Physical Thefts</vt:lpstr>
      <vt:lpstr>Social Engineering</vt:lpstr>
      <vt:lpstr>Insider Threats</vt:lpstr>
      <vt:lpstr>Script Threat</vt:lpstr>
      <vt:lpstr>Bypass Authentication Threat</vt:lpstr>
      <vt:lpstr>BotnetsThreat</vt:lpstr>
      <vt:lpstr>Botnets Threat</vt:lpstr>
      <vt:lpstr>Phishing Threat</vt:lpstr>
      <vt:lpstr>Password Cracking Threat</vt:lpstr>
      <vt:lpstr>Solutions</vt:lpstr>
      <vt:lpstr>Solution: Scanning </vt:lpstr>
      <vt:lpstr>Qualys Scanning </vt:lpstr>
      <vt:lpstr>Solution: Vulnerability Analysis</vt:lpstr>
      <vt:lpstr>Solution: Vulnerability Analysis</vt:lpstr>
      <vt:lpstr>Solution: Intruders Detection System</vt:lpstr>
      <vt:lpstr>Extra: Common Attacks</vt:lpstr>
      <vt:lpstr>Extra: Common Attacks</vt:lpstr>
      <vt:lpstr>What we cover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Security and Forensics AICT006-4-2-DSF Version 1</dc:title>
  <dc:creator>Maryam Var Naseri</dc:creator>
  <cp:lastModifiedBy>Reshiwaran Jegatheswaran</cp:lastModifiedBy>
  <cp:revision>92</cp:revision>
  <dcterms:created xsi:type="dcterms:W3CDTF">2020-08-28T00:13:42Z</dcterms:created>
  <dcterms:modified xsi:type="dcterms:W3CDTF">2023-06-06T06:45:49Z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0x010100FE5963F60EC5A5488098AC4E60F3A25C</vt:lpwstr>
  </property>
</Properties>
</file>